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Raleway"/>
      <p:regular r:id="rId40"/>
      <p:bold r:id="rId41"/>
      <p:italic r:id="rId42"/>
      <p:boldItalic r:id="rId43"/>
    </p:embeddedFont>
    <p:embeddedFont>
      <p:font typeface="Chewy"/>
      <p:regular r:id="rId44"/>
    </p:embeddedFont>
    <p:embeddedFont>
      <p:font typeface="Amatic SC"/>
      <p:regular r:id="rId45"/>
      <p:bold r:id="rId46"/>
    </p:embeddedFont>
    <p:embeddedFont>
      <p:font typeface="Lato"/>
      <p:regular r:id="rId47"/>
      <p:bold r:id="rId48"/>
      <p:italic r:id="rId49"/>
      <p:boldItalic r:id="rId50"/>
    </p:embeddedFont>
    <p:embeddedFont>
      <p:font typeface="Source Code Pro"/>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Chewy-regular.fntdata"/><Relationship Id="rId43" Type="http://schemas.openxmlformats.org/officeDocument/2006/relationships/font" Target="fonts/Raleway-bold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SourceCodePro-regular.fntdata"/><Relationship Id="rId50" Type="http://schemas.openxmlformats.org/officeDocument/2006/relationships/font" Target="fonts/Lato-boldItalic.fntdata"/><Relationship Id="rId52" Type="http://schemas.openxmlformats.org/officeDocument/2006/relationships/font" Target="fonts/SourceCodePr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My name is Thalia L. Guadalupe and my group member name is Rhonda Forbes.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644fb745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644fb745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endParaRPr/>
          </a:p>
          <a:p>
            <a:pPr indent="0" lvl="0" marL="0" rtl="0" algn="l">
              <a:spcBef>
                <a:spcPts val="0"/>
              </a:spcBef>
              <a:spcAft>
                <a:spcPts val="0"/>
              </a:spcAft>
              <a:buNone/>
            </a:pPr>
            <a:r>
              <a:rPr lang="en"/>
              <a:t>Scroll down more and you will see more inserted command to the database. As you can see on Figure one I Populated the Foods table for both campus. </a:t>
            </a:r>
            <a:endParaRPr/>
          </a:p>
          <a:p>
            <a:pPr indent="0" lvl="0" marL="0" rtl="0" algn="l">
              <a:spcBef>
                <a:spcPts val="0"/>
              </a:spcBef>
              <a:spcAft>
                <a:spcPts val="0"/>
              </a:spcAft>
              <a:buNone/>
            </a:pPr>
            <a:r>
              <a:rPr lang="en"/>
              <a:t>On Figure 2 it show that </a:t>
            </a:r>
            <a:r>
              <a:rPr lang="en"/>
              <a:t>mysql</a:t>
            </a:r>
            <a:r>
              <a:rPr lang="en"/>
              <a:t> command worked.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44fb7459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644fb7459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Inside my model class I created a variable called “cmd” to get my connection string and use it to creaete mysql commands. </a:t>
            </a:r>
            <a:endParaRPr/>
          </a:p>
          <a:p>
            <a:pPr indent="0" lvl="0" marL="0" rtl="0" algn="l">
              <a:spcBef>
                <a:spcPts val="0"/>
              </a:spcBef>
              <a:spcAft>
                <a:spcPts val="0"/>
              </a:spcAft>
              <a:buNone/>
            </a:pPr>
            <a:r>
              <a:rPr lang="en"/>
              <a:t>I use my sql query “INSERT INTO admins(FName,LName,Email,Password,user_Status,campus_id) values(@FName,@LName,@Email,@Password,@user_Status,@campus_id)” then send it to a variable in order to use it for the controller.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my controller class I called the model class and get my </a:t>
            </a:r>
            <a:r>
              <a:rPr lang="en"/>
              <a:t>value</a:t>
            </a:r>
            <a:r>
              <a:rPr lang="en"/>
              <a:t> from the View and the model </a:t>
            </a:r>
            <a:r>
              <a:rPr lang="en"/>
              <a:t>in order</a:t>
            </a:r>
            <a:r>
              <a:rPr lang="en"/>
              <a:t> to compare if the user account is in the database.</a:t>
            </a:r>
            <a:endParaRPr/>
          </a:p>
          <a:p>
            <a:pPr indent="0" lvl="0" marL="0" rtl="0" algn="l">
              <a:spcBef>
                <a:spcPts val="0"/>
              </a:spcBef>
              <a:spcAft>
                <a:spcPts val="0"/>
              </a:spcAft>
              <a:buNone/>
            </a:pPr>
            <a:r>
              <a:rPr lang="en"/>
              <a:t>I also have the Session so once the user login it can keep the user login and I can get all </a:t>
            </a:r>
            <a:r>
              <a:rPr lang="en"/>
              <a:t>my sql queries</a:t>
            </a:r>
            <a:r>
              <a:rPr lang="en"/>
              <a:t> to work for that user until the user logout. I also created a if statement to check if the user is in the database. If you the user is not in the database then it wont let the person login to the admin welcome page.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644fb7459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644fb745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endParaRPr/>
          </a:p>
          <a:p>
            <a:pPr indent="0" lvl="0" marL="0" rtl="0" algn="l">
              <a:spcBef>
                <a:spcPts val="0"/>
              </a:spcBef>
              <a:spcAft>
                <a:spcPts val="0"/>
              </a:spcAft>
              <a:buNone/>
            </a:pPr>
            <a:r>
              <a:rPr lang="en"/>
              <a:t>Here I’m demonstrating the the user “Bianca” can login. If “Bianca” is in the database then it will let her in. As you can see “Bianca” was able to login and the database display her information.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644fb7459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644fb7459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endParaRPr/>
          </a:p>
          <a:p>
            <a:pPr indent="0" lvl="0" marL="0" rtl="0" algn="l">
              <a:spcBef>
                <a:spcPts val="0"/>
              </a:spcBef>
              <a:spcAft>
                <a:spcPts val="0"/>
              </a:spcAft>
              <a:buNone/>
            </a:pPr>
            <a:r>
              <a:rPr lang="en"/>
              <a:t>Inside my model class I created a variable called “cmd” to get my connection string and use it to create mysql commands. </a:t>
            </a:r>
            <a:endParaRPr/>
          </a:p>
          <a:p>
            <a:pPr indent="0" lvl="0" marL="0" rtl="0" algn="l">
              <a:spcBef>
                <a:spcPts val="0"/>
              </a:spcBef>
              <a:spcAft>
                <a:spcPts val="0"/>
              </a:spcAft>
              <a:buNone/>
            </a:pPr>
            <a:r>
              <a:rPr lang="en"/>
              <a:t>I use my sql query “SELECT food_id,food_name, food_category, campus_id FROM foods WHERE campus_id=@campus_id” then send it to a variable in order to use it for the controller.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my controller class I called the model class and get my value from the View and the model in order for the food to be display as a 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644fb7459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644fb7459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Here I’m demonstrating that the user “Bianca” can see the list of foods and their ID and food categories for St. Croix Campus.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644fb7459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644fb7459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endParaRPr/>
          </a:p>
          <a:p>
            <a:pPr indent="0" lvl="0" marL="0" rtl="0" algn="l">
              <a:spcBef>
                <a:spcPts val="0"/>
              </a:spcBef>
              <a:spcAft>
                <a:spcPts val="0"/>
              </a:spcAft>
              <a:buNone/>
            </a:pPr>
            <a:r>
              <a:rPr lang="en"/>
              <a:t>Inside my model class I created a variable called “cmd” to get my connection string and use it to create mysql commands. </a:t>
            </a:r>
            <a:endParaRPr/>
          </a:p>
          <a:p>
            <a:pPr indent="0" lvl="0" marL="0" rtl="0" algn="l">
              <a:spcBef>
                <a:spcPts val="0"/>
              </a:spcBef>
              <a:spcAft>
                <a:spcPts val="0"/>
              </a:spcAft>
              <a:buNone/>
            </a:pPr>
            <a:r>
              <a:rPr lang="en"/>
              <a:t>I use my sql query “INSERT INTO Foods(food_name,food_category,campus_id) values(@food_name,@food_category,@campus_id)” then send it to a variable in order to use it for the controller.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my controller class I called the model class and get my value from the View and the model in order for the user to add foods to the 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644fb7459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644fb7459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Here I’m demonstrating that the user “Bianca” can add foods to the list for St. Croix campus.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644fb7459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644fb7459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endParaRPr/>
          </a:p>
          <a:p>
            <a:pPr indent="0" lvl="0" marL="0" rtl="0" algn="l">
              <a:spcBef>
                <a:spcPts val="0"/>
              </a:spcBef>
              <a:spcAft>
                <a:spcPts val="0"/>
              </a:spcAft>
              <a:buNone/>
            </a:pPr>
            <a:r>
              <a:rPr lang="en"/>
              <a:t>Inside my model class I created a variable called “cmd” to get my connection string and use it to create mysql commands. </a:t>
            </a:r>
            <a:endParaRPr/>
          </a:p>
          <a:p>
            <a:pPr indent="0" lvl="0" marL="0" rtl="0" algn="l">
              <a:spcBef>
                <a:spcPts val="0"/>
              </a:spcBef>
              <a:spcAft>
                <a:spcPts val="0"/>
              </a:spcAft>
              <a:buNone/>
            </a:pPr>
            <a:r>
              <a:rPr lang="en"/>
              <a:t>I use my sql query “SELECT FName,user_Status,campus_loc, campus.campus_id FROM admins join campus on campus.campus_id = admins.campus_id WHERE Email=@Email AND Password=@Password” then send it to a variable in order to use it for the controller.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my controller class I called the model class and get my value from the View and the model in order for the user to the database.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644fb7459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644fb7459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Here I’m demonstrating that the user “Bianca” can add a user “Thalia” for St. Croix campus. As you can see the user “Bianca” was about to create an account for Thalia.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644fb7459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644fb7459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Here I created test queries for </a:t>
            </a:r>
            <a:r>
              <a:rPr lang="en"/>
              <a:t>future </a:t>
            </a:r>
            <a:r>
              <a:rPr lang="en"/>
              <a:t>part of the project. I was testing to see if our database can select foods and name it as a meal combo. This is important for when user can select the food they want and name it to whatever they want to be use later.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644fb745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644fb745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University of the Virgin Islands does not have a cafeteria menu.  Every day, students, staff, and the occasional guests have to visit the cafeteria in order to see the menu.  Cafeteria workers is burdened by having to use an excel sheet to update the menu.  To solve this problem, we at Alias decided to build a cafeteria for the University of the Virgin Islands.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644fb7459_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644fb7459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I posted a Issue that I had with login. My issue was that my input value was not comparing the user and </a:t>
            </a:r>
            <a:r>
              <a:rPr lang="en"/>
              <a:t>anybody</a:t>
            </a:r>
            <a:r>
              <a:rPr lang="en"/>
              <a:t> could login even if the user is not in the database. </a:t>
            </a:r>
            <a:endParaRPr/>
          </a:p>
          <a:p>
            <a:pPr indent="0" lvl="0" marL="0" rtl="0" algn="l">
              <a:spcBef>
                <a:spcPts val="0"/>
              </a:spcBef>
              <a:spcAft>
                <a:spcPts val="0"/>
              </a:spcAft>
              <a:buNone/>
            </a:pPr>
            <a:r>
              <a:rPr lang="en"/>
              <a:t>I solved the issue by realizing that I was comparing the variable wrong.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644fb7459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644fb7459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I posted a issue </a:t>
            </a:r>
            <a:r>
              <a:rPr lang="en"/>
              <a:t>regarding</a:t>
            </a:r>
            <a:r>
              <a:rPr lang="en"/>
              <a:t> my Sign Up.The issue was that the campus_id was crying about child and parents. </a:t>
            </a:r>
            <a:endParaRPr/>
          </a:p>
          <a:p>
            <a:pPr indent="0" lvl="0" marL="0" rtl="0" algn="l">
              <a:spcBef>
                <a:spcPts val="0"/>
              </a:spcBef>
              <a:spcAft>
                <a:spcPts val="0"/>
              </a:spcAft>
              <a:buNone/>
            </a:pPr>
            <a:r>
              <a:rPr lang="en"/>
              <a:t>Rhonda try to </a:t>
            </a:r>
            <a:r>
              <a:rPr lang="en"/>
              <a:t>debug</a:t>
            </a:r>
            <a:r>
              <a:rPr lang="en"/>
              <a:t> it and give suggestion. We try to </a:t>
            </a:r>
            <a:r>
              <a:rPr lang="en"/>
              <a:t>figure</a:t>
            </a:r>
            <a:r>
              <a:rPr lang="en"/>
              <a:t> out </a:t>
            </a:r>
            <a:r>
              <a:rPr lang="en"/>
              <a:t>together</a:t>
            </a:r>
            <a:r>
              <a:rPr lang="en"/>
              <a:t> to see what was the issue. It turns out that we did not populated the value for campus. After we populated it the program worked again.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644fb745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644fb745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The view is the part I worked on.  This is the welcome page that all users will see when they visit the website.  It consists of the UVI logo, designed by Thalia, and display pictures.  It has a top navigation bar, which consists of Home, Menu, Contact and about us.    It has a bottom navigation bar the consists of sign in, location and hours of operation.  Both the top navigation bar and bottom links to other pages.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644fb7459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644fb7459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Rhonda: </a:t>
            </a:r>
            <a:r>
              <a:rPr lang="en"/>
              <a:t>This is the welcome page slideshow.  </a:t>
            </a:r>
            <a:r>
              <a:rPr lang="en"/>
              <a:t>It has an automatic and manual slide show that display pictures.  Users can click on the arrows or dots to change the pictures.  The arrows darkens when a user hovers over them and the dots change colors to indicate the picture it’s currently using.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644fb7459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644fb7459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In the top navigation bar, users can hover the mouse over links, and it’ll indicate that by forming a solid border around it and the text changing color.  In the bottom navigation bar, when users hove the mouse over links, the links turn a different color.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644fb7459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644fb7459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the sign in page where the cafeteria workers will sign in to gain access to the admin page.   The cafeteria workers can enter their email address and password information.  The password the staff use is hidden for security purposes.   </a:t>
            </a:r>
            <a:r>
              <a:rPr lang="en"/>
              <a:t>It has a top navigation and bottom navigation bar.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644fb7459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644fb7459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Other security measures that was implemented was the sign in form doesn’t allow the users to sign in with empty fields.  It also doesn’t allow users to sign in without a properly formatted email address.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644fb7459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644fb7459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the admin page the cafeteria workers will get access to after they successfully sign in.   It has a side navigation bar which consists of Home, Add User, Log Out, Food, and Add Food.  All the links in the navigation bar goes to other pages.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644fb7459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644fb7459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the admin page side navigation bar.  When users hover over a link, the background of the link changes and the link goes to the center of the page.  There’s also icons next to the links.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644fb7459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644fb7459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the add worker pages where it allows cafeteria workers to other workers to the database.  It has a top navigation bar which consists of Home, Add a User, Log Out, Foods, and Add Food.  It has a sign in form that consists of First Name, Last Name, Email, password, Status and Campus.  The navigation bar links to other pages.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644fb745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644fb745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we have that staff can log in, add food, display, add a user, and in our status report.  We also added extra functions like the staff being able to log out, and staff adding other users.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644fb7459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644fb745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the form for adding coworkers to the database.   It doesn’t allow empty fields submissions.  Email address must be properly formatted or else it won’t submit, and passwords are hidden.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644fb7459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644fb7459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the template for other webpages in the top navigation bar and bottom navigation bar.  Added more templates to links.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644fb7459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644fb7459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This is our github </a:t>
            </a:r>
            <a:r>
              <a:rPr lang="en"/>
              <a:t>repository</a:t>
            </a:r>
            <a:r>
              <a:rPr lang="en"/>
              <a:t>.  There is where we decided to host our project because of the features github offers.  It allows </a:t>
            </a:r>
            <a:r>
              <a:rPr lang="en"/>
              <a:t>communication</a:t>
            </a:r>
            <a:r>
              <a:rPr lang="en"/>
              <a:t> between contributors and it made it easy for Thalia and I to share any issues we had with the website and also allow us to assist each other.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644fb7459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644fb7459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Rhonda: When I started working on the welcome page, I had issues with getting the slideshow to work and the buttons to align properly. Thalia enquired about it and I was able to eventually fix the issue.  I also had an issue with styling the food pages, the program would break.  I posted the issue on github and Thalia and I both when in blackboard collaborate.  Thalia spotted the issue and it was then resolved.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644fb7459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644fb7459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a:t>
            </a:r>
            <a:r>
              <a:rPr lang="en"/>
              <a:t>Thalia encountered some errors trying to insert the campus location into the campus table.  Here, I gave her suggestions.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644fb7459_5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644fb7459_5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link to our project on github.  You’ll be able to see how it works and make modifications to it.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644fb7459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644fb7459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roles and </a:t>
            </a:r>
            <a:r>
              <a:rPr lang="en"/>
              <a:t>responsibilities</a:t>
            </a:r>
            <a:r>
              <a:rPr lang="en"/>
              <a:t> Thalia and I took on in order to complete our project.  We used Visual Studio 2017 and used the MVC web development pattern.  I worked on the Frontend which was the view, and the database tables.  Thalia worked on the backend controller, and the database tables with me, and also she worked on the model.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644fb7459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644fb7459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our datatables.  Rhonda and I both worked on the tables.  </a:t>
            </a:r>
            <a:endParaRPr/>
          </a:p>
          <a:p>
            <a:pPr indent="0" lvl="0" marL="0" rtl="0" algn="l">
              <a:spcBef>
                <a:spcPts val="0"/>
              </a:spcBef>
              <a:spcAft>
                <a:spcPts val="0"/>
              </a:spcAft>
              <a:buNone/>
            </a:pPr>
            <a:r>
              <a:rPr lang="en"/>
              <a:t>There was problems with this database, so we worked on another one.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644fb7459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644fb7459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and I planned the database tables.  We had problems with the first one, so we then reworked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644fb7459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644fb7459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final database tables.  Rhonda and I both worked on the tables and the issues we had were resolved.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644fb7459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644fb7459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a:t>
            </a:r>
            <a:endParaRPr/>
          </a:p>
          <a:p>
            <a:pPr indent="0" lvl="0" marL="0" rtl="0" algn="l">
              <a:spcBef>
                <a:spcPts val="0"/>
              </a:spcBef>
              <a:spcAft>
                <a:spcPts val="0"/>
              </a:spcAft>
              <a:buNone/>
            </a:pPr>
            <a:r>
              <a:rPr lang="en"/>
              <a:t>After Rhonda and I planned out our database on Google Sheets I created our Mysql Script. Here you can see that my script can run </a:t>
            </a:r>
            <a:r>
              <a:rPr lang="en"/>
              <a:t>properly</a:t>
            </a:r>
            <a:r>
              <a:rPr lang="en"/>
              <a:t> with no errors and created all the tables. </a:t>
            </a:r>
            <a:endParaRPr/>
          </a:p>
          <a:p>
            <a:pPr indent="0" lvl="0" marL="0" rtl="0" algn="l">
              <a:spcBef>
                <a:spcPts val="0"/>
              </a:spcBef>
              <a:spcAft>
                <a:spcPts val="0"/>
              </a:spcAft>
              <a:buNone/>
            </a:pPr>
            <a:r>
              <a:rPr lang="en"/>
              <a:t>Below “create table PlanMeal” you can see that I insert two campus </a:t>
            </a:r>
            <a:r>
              <a:rPr lang="en"/>
              <a:t>value</a:t>
            </a:r>
            <a:r>
              <a:rPr lang="en"/>
              <a:t> to the campus table.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644fb7459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644fb7459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endParaRPr/>
          </a:p>
          <a:p>
            <a:pPr indent="0" lvl="0" marL="0" rtl="0" algn="l">
              <a:spcBef>
                <a:spcPts val="0"/>
              </a:spcBef>
              <a:spcAft>
                <a:spcPts val="0"/>
              </a:spcAft>
              <a:buNone/>
            </a:pPr>
            <a:r>
              <a:rPr lang="en"/>
              <a:t>Scrolling down to the script you will see the image figure one that I inserted two admins account for the database. Figure 2 image show that the insert command worked.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tguadalupe/UVI-Dining/issues/1" TargetMode="Externa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tguadalupe/UVI-Dining/issues/2" TargetMode="Externa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hyperlink" Target="https://github.com/tguadalupe/UVI-Dining/issues/3" TargetMode="External"/><Relationship Id="rId7" Type="http://schemas.openxmlformats.org/officeDocument/2006/relationships/hyperlink" Target="https://github.com/tguadalupe/UVI-Dining/issues/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hyperlink" Target="https://github.com/tguadalupe/UVI-Dining/issues/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tguadalupe/UVI-Dining" TargetMode="Externa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hyperlink" Target="https://github.com/tguadalupe/UVI-Dining/issues/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github.com/tguadalupe/UVI-Dining/issues/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625" y="121585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0">
                <a:solidFill>
                  <a:srgbClr val="212121"/>
                </a:solidFill>
                <a:latin typeface="Amatic SC"/>
                <a:ea typeface="Amatic SC"/>
                <a:cs typeface="Amatic SC"/>
                <a:sym typeface="Amatic SC"/>
              </a:rPr>
              <a:t>Alia:UVI Dining</a:t>
            </a:r>
            <a:endParaRPr sz="8000">
              <a:solidFill>
                <a:srgbClr val="212121"/>
              </a:solidFill>
              <a:latin typeface="Amatic SC"/>
              <a:ea typeface="Amatic SC"/>
              <a:cs typeface="Amatic SC"/>
              <a:sym typeface="Amatic SC"/>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5" y="3172900"/>
            <a:ext cx="7688100" cy="17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100">
                <a:solidFill>
                  <a:srgbClr val="212121"/>
                </a:solidFill>
                <a:latin typeface="Source Code Pro"/>
                <a:ea typeface="Source Code Pro"/>
                <a:cs typeface="Source Code Pro"/>
                <a:sym typeface="Source Code Pro"/>
              </a:rPr>
              <a:t>CSC 420: Software Engineering</a:t>
            </a:r>
            <a:endParaRPr b="1" sz="2100">
              <a:solidFill>
                <a:srgbClr val="212121"/>
              </a:solidFill>
              <a:latin typeface="Source Code Pro"/>
              <a:ea typeface="Source Code Pro"/>
              <a:cs typeface="Source Code Pro"/>
              <a:sym typeface="Source Code Pro"/>
            </a:endParaRPr>
          </a:p>
          <a:p>
            <a:pPr indent="0" lvl="0" marL="0" rtl="0" algn="ctr">
              <a:spcBef>
                <a:spcPts val="0"/>
              </a:spcBef>
              <a:spcAft>
                <a:spcPts val="0"/>
              </a:spcAft>
              <a:buClr>
                <a:srgbClr val="000000"/>
              </a:buClr>
              <a:buSzPts val="1100"/>
              <a:buFont typeface="Arial"/>
              <a:buNone/>
            </a:pPr>
            <a:r>
              <a:rPr b="1" lang="en" sz="2100">
                <a:solidFill>
                  <a:srgbClr val="212121"/>
                </a:solidFill>
                <a:latin typeface="Source Code Pro"/>
                <a:ea typeface="Source Code Pro"/>
                <a:cs typeface="Source Code Pro"/>
                <a:sym typeface="Source Code Pro"/>
              </a:rPr>
              <a:t>Rhonda Forbes</a:t>
            </a:r>
            <a:endParaRPr b="1" sz="2100">
              <a:solidFill>
                <a:srgbClr val="212121"/>
              </a:solidFill>
              <a:latin typeface="Source Code Pro"/>
              <a:ea typeface="Source Code Pro"/>
              <a:cs typeface="Source Code Pro"/>
              <a:sym typeface="Source Code Pro"/>
            </a:endParaRPr>
          </a:p>
          <a:p>
            <a:pPr indent="0" lvl="0" marL="0" rtl="0" algn="ctr">
              <a:spcBef>
                <a:spcPts val="0"/>
              </a:spcBef>
              <a:spcAft>
                <a:spcPts val="0"/>
              </a:spcAft>
              <a:buNone/>
            </a:pPr>
            <a:r>
              <a:rPr b="1" lang="en" sz="2100">
                <a:solidFill>
                  <a:srgbClr val="212121"/>
                </a:solidFill>
                <a:latin typeface="Source Code Pro"/>
                <a:ea typeface="Source Code Pro"/>
                <a:cs typeface="Source Code Pro"/>
                <a:sym typeface="Source Code Pro"/>
              </a:rPr>
              <a:t>Thalia L. Guadalupe</a:t>
            </a:r>
            <a:endParaRPr b="1" sz="2100">
              <a:solidFill>
                <a:srgbClr val="212121"/>
              </a:solidFill>
              <a:latin typeface="Source Code Pro"/>
              <a:ea typeface="Source Code Pro"/>
              <a:cs typeface="Source Code Pro"/>
              <a:sym typeface="Source Code Pro"/>
            </a:endParaRPr>
          </a:p>
          <a:p>
            <a:pPr indent="0" lvl="0" marL="0" rtl="0" algn="ctr">
              <a:spcBef>
                <a:spcPts val="0"/>
              </a:spcBef>
              <a:spcAft>
                <a:spcPts val="0"/>
              </a:spcAft>
              <a:buNone/>
            </a:pPr>
            <a:r>
              <a:t/>
            </a:r>
            <a:endParaRPr b="1" sz="2100">
              <a:solidFill>
                <a:srgbClr val="212121"/>
              </a:solidFill>
              <a:latin typeface="Source Code Pro"/>
              <a:ea typeface="Source Code Pro"/>
              <a:cs typeface="Source Code Pro"/>
              <a:sym typeface="Source Code Pro"/>
            </a:endParaRPr>
          </a:p>
          <a:p>
            <a:pPr indent="0" lvl="0" marL="0" rtl="0" algn="ctr">
              <a:spcBef>
                <a:spcPts val="0"/>
              </a:spcBef>
              <a:spcAft>
                <a:spcPts val="0"/>
              </a:spcAft>
              <a:buNone/>
            </a:pPr>
            <a:r>
              <a:rPr b="1" lang="en" sz="2100">
                <a:solidFill>
                  <a:srgbClr val="212121"/>
                </a:solidFill>
                <a:latin typeface="Source Code Pro"/>
                <a:ea typeface="Source Code Pro"/>
                <a:cs typeface="Source Code Pro"/>
                <a:sym typeface="Source Code Pro"/>
              </a:rPr>
              <a:t>Final Report</a:t>
            </a:r>
            <a:endParaRPr b="1" sz="2100">
              <a:solidFill>
                <a:srgbClr val="212121"/>
              </a:solidFill>
              <a:latin typeface="Source Code Pro"/>
              <a:ea typeface="Source Code Pro"/>
              <a:cs typeface="Source Code Pro"/>
              <a:sym typeface="Source Code Pro"/>
            </a:endParaRPr>
          </a:p>
          <a:p>
            <a:pPr indent="0" lvl="0" marL="0" rtl="0" algn="ctr">
              <a:spcBef>
                <a:spcPts val="0"/>
              </a:spcBef>
              <a:spcAft>
                <a:spcPts val="0"/>
              </a:spcAft>
              <a:buClr>
                <a:srgbClr val="000000"/>
              </a:buClr>
              <a:buSzPts val="1100"/>
              <a:buFont typeface="Arial"/>
              <a:buNone/>
            </a:pPr>
            <a:r>
              <a:t/>
            </a:r>
            <a:endParaRPr b="1" sz="2100">
              <a:solidFill>
                <a:srgbClr val="212121"/>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Foods table</a:t>
            </a:r>
            <a:endParaRPr/>
          </a:p>
        </p:txBody>
      </p:sp>
      <p:sp>
        <p:nvSpPr>
          <p:cNvPr id="156" name="Google Shape;156;p22"/>
          <p:cNvSpPr txBox="1"/>
          <p:nvPr/>
        </p:nvSpPr>
        <p:spPr>
          <a:xfrm>
            <a:off x="239175" y="2275927"/>
            <a:ext cx="37287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Figure 1 </a:t>
            </a:r>
            <a:r>
              <a:rPr lang="en" sz="1000"/>
              <a:t>Populating Foods table</a:t>
            </a:r>
            <a:endParaRPr sz="1000"/>
          </a:p>
        </p:txBody>
      </p:sp>
      <p:pic>
        <p:nvPicPr>
          <p:cNvPr id="157" name="Google Shape;157;p22"/>
          <p:cNvPicPr preferRelativeResize="0"/>
          <p:nvPr/>
        </p:nvPicPr>
        <p:blipFill>
          <a:blip r:embed="rId3">
            <a:alphaModFix/>
          </a:blip>
          <a:stretch>
            <a:fillRect/>
          </a:stretch>
        </p:blipFill>
        <p:spPr>
          <a:xfrm>
            <a:off x="324670" y="942550"/>
            <a:ext cx="3643456" cy="1381420"/>
          </a:xfrm>
          <a:prstGeom prst="rect">
            <a:avLst/>
          </a:prstGeom>
          <a:noFill/>
          <a:ln>
            <a:noFill/>
          </a:ln>
          <a:effectLst>
            <a:outerShdw blurRad="57150" rotWithShape="0" algn="bl" dir="5400000" dist="19050">
              <a:srgbClr val="000000">
                <a:alpha val="50000"/>
              </a:srgbClr>
            </a:outerShdw>
          </a:effectLst>
        </p:spPr>
      </p:pic>
      <p:pic>
        <p:nvPicPr>
          <p:cNvPr id="158" name="Google Shape;158;p22"/>
          <p:cNvPicPr preferRelativeResize="0"/>
          <p:nvPr/>
        </p:nvPicPr>
        <p:blipFill rotWithShape="1">
          <a:blip r:embed="rId4">
            <a:alphaModFix/>
          </a:blip>
          <a:srcRect b="0" l="0" r="0" t="19704"/>
          <a:stretch/>
        </p:blipFill>
        <p:spPr>
          <a:xfrm>
            <a:off x="361481" y="2752284"/>
            <a:ext cx="1778237" cy="1753729"/>
          </a:xfrm>
          <a:prstGeom prst="rect">
            <a:avLst/>
          </a:prstGeom>
          <a:noFill/>
          <a:ln>
            <a:noFill/>
          </a:ln>
          <a:effectLst>
            <a:outerShdw blurRad="57150" rotWithShape="0" algn="bl" dir="5400000" dist="19050">
              <a:srgbClr val="000000">
                <a:alpha val="50000"/>
              </a:srgbClr>
            </a:outerShdw>
          </a:effectLst>
        </p:spPr>
      </p:pic>
      <p:sp>
        <p:nvSpPr>
          <p:cNvPr id="159" name="Google Shape;159;p22"/>
          <p:cNvSpPr txBox="1"/>
          <p:nvPr/>
        </p:nvSpPr>
        <p:spPr>
          <a:xfrm>
            <a:off x="374440" y="4520141"/>
            <a:ext cx="24234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Figure 2 What’s inside the Foods tables</a:t>
            </a:r>
            <a:endParaRPr sz="1000"/>
          </a:p>
        </p:txBody>
      </p:sp>
      <p:sp>
        <p:nvSpPr>
          <p:cNvPr id="160" name="Google Shape;160;p22"/>
          <p:cNvSpPr txBox="1"/>
          <p:nvPr/>
        </p:nvSpPr>
        <p:spPr>
          <a:xfrm>
            <a:off x="4946700" y="1456450"/>
            <a:ext cx="3778800" cy="257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Here is the Foods table where I populate the table with a inset command. </a:t>
            </a:r>
            <a:endParaRPr/>
          </a:p>
          <a:p>
            <a:pPr indent="-317500" lvl="0" marL="457200" rtl="0" algn="l">
              <a:spcBef>
                <a:spcPts val="0"/>
              </a:spcBef>
              <a:spcAft>
                <a:spcPts val="0"/>
              </a:spcAft>
              <a:buSzPts val="1400"/>
              <a:buChar char="●"/>
            </a:pPr>
            <a:r>
              <a:rPr lang="en"/>
              <a:t>This will be use to:</a:t>
            </a:r>
            <a:endParaRPr/>
          </a:p>
          <a:p>
            <a:pPr indent="-317500" lvl="1" marL="914400" rtl="0" algn="l">
              <a:spcBef>
                <a:spcPts val="0"/>
              </a:spcBef>
              <a:spcAft>
                <a:spcPts val="0"/>
              </a:spcAft>
              <a:buSzPts val="1400"/>
              <a:buChar char="○"/>
            </a:pPr>
            <a:r>
              <a:rPr lang="en"/>
              <a:t> display foods to the user when.</a:t>
            </a:r>
            <a:endParaRPr/>
          </a:p>
          <a:p>
            <a:pPr indent="-317500" lvl="1" marL="914400" rtl="0" algn="l">
              <a:spcBef>
                <a:spcPts val="0"/>
              </a:spcBef>
              <a:spcAft>
                <a:spcPts val="0"/>
              </a:spcAft>
              <a:buSzPts val="1400"/>
              <a:buChar char="○"/>
            </a:pPr>
            <a:r>
              <a:rPr lang="en"/>
              <a:t>Let user add foods</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Controller/Model: Login</a:t>
            </a:r>
            <a:endParaRPr/>
          </a:p>
        </p:txBody>
      </p:sp>
      <p:sp>
        <p:nvSpPr>
          <p:cNvPr id="166" name="Google Shape;166;p23"/>
          <p:cNvSpPr txBox="1"/>
          <p:nvPr/>
        </p:nvSpPr>
        <p:spPr>
          <a:xfrm>
            <a:off x="184625" y="2221902"/>
            <a:ext cx="3728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Model Class: Login logic for database</a:t>
            </a:r>
            <a:endParaRPr sz="1000"/>
          </a:p>
        </p:txBody>
      </p:sp>
      <p:sp>
        <p:nvSpPr>
          <p:cNvPr id="167" name="Google Shape;167;p23"/>
          <p:cNvSpPr txBox="1"/>
          <p:nvPr/>
        </p:nvSpPr>
        <p:spPr>
          <a:xfrm>
            <a:off x="-43975" y="4672750"/>
            <a:ext cx="52602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Controller Class: Login logic to access names variable for controller</a:t>
            </a:r>
            <a:endParaRPr sz="1000"/>
          </a:p>
        </p:txBody>
      </p:sp>
      <p:sp>
        <p:nvSpPr>
          <p:cNvPr id="168" name="Google Shape;168;p23"/>
          <p:cNvSpPr txBox="1"/>
          <p:nvPr/>
        </p:nvSpPr>
        <p:spPr>
          <a:xfrm>
            <a:off x="4783025" y="1649800"/>
            <a:ext cx="3778800" cy="17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 </a:t>
            </a:r>
            <a:endParaRPr/>
          </a:p>
          <a:p>
            <a:pPr indent="-317500" lvl="0" marL="457200" rtl="0" algn="l">
              <a:spcBef>
                <a:spcPts val="0"/>
              </a:spcBef>
              <a:spcAft>
                <a:spcPts val="0"/>
              </a:spcAft>
              <a:buSzPts val="1400"/>
              <a:buChar char="●"/>
            </a:pPr>
            <a:r>
              <a:rPr lang="en"/>
              <a:t>C</a:t>
            </a:r>
            <a:r>
              <a:rPr lang="en"/>
              <a:t>onnection</a:t>
            </a:r>
            <a:r>
              <a:rPr lang="en"/>
              <a:t> from the database.</a:t>
            </a:r>
            <a:endParaRPr/>
          </a:p>
          <a:p>
            <a:pPr indent="-317500" lvl="0" marL="457200" rtl="0" algn="l">
              <a:spcBef>
                <a:spcPts val="0"/>
              </a:spcBef>
              <a:spcAft>
                <a:spcPts val="0"/>
              </a:spcAft>
              <a:buSzPts val="1400"/>
              <a:buChar char="●"/>
            </a:pPr>
            <a:r>
              <a:rPr lang="en"/>
              <a:t>Getting variables to be use for the controller.</a:t>
            </a:r>
            <a:endParaRPr/>
          </a:p>
          <a:p>
            <a:pPr indent="0" lvl="0" marL="0" rtl="0" algn="l">
              <a:spcBef>
                <a:spcPts val="0"/>
              </a:spcBef>
              <a:spcAft>
                <a:spcPts val="0"/>
              </a:spcAft>
              <a:buNone/>
            </a:pPr>
            <a:r>
              <a:rPr lang="en"/>
              <a:t>Controller:</a:t>
            </a:r>
            <a:endParaRPr/>
          </a:p>
          <a:p>
            <a:pPr indent="-317500" lvl="0" marL="457200" rtl="0" algn="l">
              <a:spcBef>
                <a:spcPts val="0"/>
              </a:spcBef>
              <a:spcAft>
                <a:spcPts val="0"/>
              </a:spcAft>
              <a:buSzPts val="1400"/>
              <a:buChar char="●"/>
            </a:pPr>
            <a:r>
              <a:rPr lang="en"/>
              <a:t>Call model class</a:t>
            </a:r>
            <a:endParaRPr/>
          </a:p>
          <a:p>
            <a:pPr indent="-317500" lvl="0" marL="457200" rtl="0" algn="l">
              <a:spcBef>
                <a:spcPts val="0"/>
              </a:spcBef>
              <a:spcAft>
                <a:spcPts val="0"/>
              </a:spcAft>
              <a:buSzPts val="1400"/>
              <a:buChar char="●"/>
            </a:pPr>
            <a:r>
              <a:rPr lang="en"/>
              <a:t>Get Email &amp; password</a:t>
            </a:r>
            <a:endParaRPr/>
          </a:p>
          <a:p>
            <a:pPr indent="-317500" lvl="0" marL="457200" rtl="0" algn="l">
              <a:spcBef>
                <a:spcPts val="0"/>
              </a:spcBef>
              <a:spcAft>
                <a:spcPts val="0"/>
              </a:spcAft>
              <a:buSzPts val="1400"/>
              <a:buChar char="●"/>
            </a:pPr>
            <a:r>
              <a:rPr lang="en"/>
              <a:t>Create if statement </a:t>
            </a:r>
            <a:endParaRPr/>
          </a:p>
          <a:p>
            <a:pPr indent="-317500" lvl="1" marL="914400" rtl="0" algn="l">
              <a:spcBef>
                <a:spcPts val="0"/>
              </a:spcBef>
              <a:spcAft>
                <a:spcPts val="0"/>
              </a:spcAft>
              <a:buSzPts val="1400"/>
              <a:buChar char="○"/>
            </a:pPr>
            <a:r>
              <a:rPr lang="en"/>
              <a:t>It check if the user is in the database or not. </a:t>
            </a:r>
            <a:endParaRPr/>
          </a:p>
          <a:p>
            <a:pPr indent="0" lvl="0" marL="0" rtl="0" algn="l">
              <a:spcBef>
                <a:spcPts val="0"/>
              </a:spcBef>
              <a:spcAft>
                <a:spcPts val="0"/>
              </a:spcAft>
              <a:buNone/>
            </a:pPr>
            <a:r>
              <a:t/>
            </a:r>
            <a:endParaRPr/>
          </a:p>
        </p:txBody>
      </p:sp>
      <p:pic>
        <p:nvPicPr>
          <p:cNvPr id="169" name="Google Shape;169;p23"/>
          <p:cNvPicPr preferRelativeResize="0"/>
          <p:nvPr/>
        </p:nvPicPr>
        <p:blipFill>
          <a:blip r:embed="rId3">
            <a:alphaModFix/>
          </a:blip>
          <a:stretch>
            <a:fillRect/>
          </a:stretch>
        </p:blipFill>
        <p:spPr>
          <a:xfrm>
            <a:off x="184625" y="796300"/>
            <a:ext cx="2936125" cy="1416325"/>
          </a:xfrm>
          <a:prstGeom prst="rect">
            <a:avLst/>
          </a:prstGeom>
          <a:noFill/>
          <a:ln>
            <a:noFill/>
          </a:ln>
          <a:effectLst>
            <a:outerShdw blurRad="57150" rotWithShape="0" algn="bl" dir="5400000" dist="19050">
              <a:srgbClr val="000000">
                <a:alpha val="50000"/>
              </a:srgbClr>
            </a:outerShdw>
          </a:effectLst>
        </p:spPr>
      </p:pic>
      <p:pic>
        <p:nvPicPr>
          <p:cNvPr id="170" name="Google Shape;170;p23"/>
          <p:cNvPicPr preferRelativeResize="0"/>
          <p:nvPr/>
        </p:nvPicPr>
        <p:blipFill>
          <a:blip r:embed="rId4">
            <a:alphaModFix/>
          </a:blip>
          <a:stretch>
            <a:fillRect/>
          </a:stretch>
        </p:blipFill>
        <p:spPr>
          <a:xfrm>
            <a:off x="91100" y="2549925"/>
            <a:ext cx="2233275" cy="2199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a:t>
            </a:r>
            <a:r>
              <a:rPr lang="en"/>
              <a:t>Demonstration</a:t>
            </a:r>
            <a:r>
              <a:rPr lang="en"/>
              <a:t>: Login</a:t>
            </a:r>
            <a:endParaRPr/>
          </a:p>
        </p:txBody>
      </p:sp>
      <p:sp>
        <p:nvSpPr>
          <p:cNvPr id="176" name="Google Shape;176;p24"/>
          <p:cNvSpPr txBox="1"/>
          <p:nvPr/>
        </p:nvSpPr>
        <p:spPr>
          <a:xfrm>
            <a:off x="3410700" y="2519900"/>
            <a:ext cx="22605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a:t>
            </a:r>
            <a:r>
              <a:rPr lang="en" sz="1000"/>
              <a:t>Login</a:t>
            </a:r>
            <a:r>
              <a:rPr lang="en" sz="1000"/>
              <a:t> as the staff “Bianca”</a:t>
            </a:r>
            <a:endParaRPr sz="1000"/>
          </a:p>
        </p:txBody>
      </p:sp>
      <p:sp>
        <p:nvSpPr>
          <p:cNvPr id="177" name="Google Shape;177;p24"/>
          <p:cNvSpPr txBox="1"/>
          <p:nvPr/>
        </p:nvSpPr>
        <p:spPr>
          <a:xfrm>
            <a:off x="2714800" y="4453727"/>
            <a:ext cx="34752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Figure 2 Shows that the staff “Bianca” </a:t>
            </a:r>
            <a:r>
              <a:rPr lang="en" sz="1000"/>
              <a:t>successfully</a:t>
            </a:r>
            <a:r>
              <a:rPr lang="en" sz="1000"/>
              <a:t> login &amp; the database information is display to the staff.</a:t>
            </a:r>
            <a:endParaRPr sz="1000"/>
          </a:p>
        </p:txBody>
      </p:sp>
      <p:pic>
        <p:nvPicPr>
          <p:cNvPr id="178" name="Google Shape;178;p24"/>
          <p:cNvPicPr preferRelativeResize="0"/>
          <p:nvPr/>
        </p:nvPicPr>
        <p:blipFill rotWithShape="1">
          <a:blip r:embed="rId3">
            <a:alphaModFix/>
          </a:blip>
          <a:srcRect b="3498" l="0" r="0" t="32888"/>
          <a:stretch/>
        </p:blipFill>
        <p:spPr>
          <a:xfrm>
            <a:off x="2757428" y="935650"/>
            <a:ext cx="3475123" cy="1584258"/>
          </a:xfrm>
          <a:prstGeom prst="rect">
            <a:avLst/>
          </a:prstGeom>
          <a:noFill/>
          <a:ln>
            <a:noFill/>
          </a:ln>
          <a:effectLst>
            <a:outerShdw blurRad="57150" rotWithShape="0" algn="bl" dir="5400000" dist="19050">
              <a:srgbClr val="000000">
                <a:alpha val="50000"/>
              </a:srgbClr>
            </a:outerShdw>
          </a:effectLst>
        </p:spPr>
      </p:pic>
      <p:pic>
        <p:nvPicPr>
          <p:cNvPr id="179" name="Google Shape;179;p24"/>
          <p:cNvPicPr preferRelativeResize="0"/>
          <p:nvPr/>
        </p:nvPicPr>
        <p:blipFill>
          <a:blip r:embed="rId4">
            <a:alphaModFix/>
          </a:blip>
          <a:stretch>
            <a:fillRect/>
          </a:stretch>
        </p:blipFill>
        <p:spPr>
          <a:xfrm>
            <a:off x="2732268" y="3417616"/>
            <a:ext cx="3409387" cy="1079588"/>
          </a:xfrm>
          <a:prstGeom prst="rect">
            <a:avLst/>
          </a:prstGeom>
          <a:noFill/>
          <a:ln>
            <a:noFill/>
          </a:ln>
          <a:effectLst>
            <a:outerShdw blurRad="57150" rotWithShape="0" algn="bl" dir="5400000" dist="19050">
              <a:srgbClr val="000000">
                <a:alpha val="50000"/>
              </a:srgbClr>
            </a:outerShdw>
          </a:effectLst>
        </p:spPr>
      </p:pic>
      <p:pic>
        <p:nvPicPr>
          <p:cNvPr id="180" name="Google Shape;180;p24"/>
          <p:cNvPicPr preferRelativeResize="0"/>
          <p:nvPr/>
        </p:nvPicPr>
        <p:blipFill>
          <a:blip r:embed="rId5">
            <a:alphaModFix/>
          </a:blip>
          <a:stretch>
            <a:fillRect/>
          </a:stretch>
        </p:blipFill>
        <p:spPr>
          <a:xfrm>
            <a:off x="7286400" y="935650"/>
            <a:ext cx="885825" cy="171450"/>
          </a:xfrm>
          <a:prstGeom prst="rect">
            <a:avLst/>
          </a:prstGeom>
          <a:noFill/>
          <a:ln>
            <a:noFill/>
          </a:ln>
        </p:spPr>
      </p:pic>
      <p:pic>
        <p:nvPicPr>
          <p:cNvPr id="181" name="Google Shape;181;p24"/>
          <p:cNvPicPr preferRelativeResize="0"/>
          <p:nvPr/>
        </p:nvPicPr>
        <p:blipFill>
          <a:blip r:embed="rId5">
            <a:alphaModFix/>
          </a:blip>
          <a:stretch>
            <a:fillRect/>
          </a:stretch>
        </p:blipFill>
        <p:spPr>
          <a:xfrm>
            <a:off x="717775" y="1167600"/>
            <a:ext cx="885825" cy="17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a:t>
            </a:r>
            <a:r>
              <a:rPr lang="en"/>
              <a:t>Controller/Model:</a:t>
            </a:r>
            <a:r>
              <a:rPr lang="en"/>
              <a:t>Display Foods</a:t>
            </a:r>
            <a:endParaRPr/>
          </a:p>
        </p:txBody>
      </p:sp>
      <p:sp>
        <p:nvSpPr>
          <p:cNvPr id="187" name="Google Shape;187;p25"/>
          <p:cNvSpPr txBox="1"/>
          <p:nvPr/>
        </p:nvSpPr>
        <p:spPr>
          <a:xfrm>
            <a:off x="239175" y="2809327"/>
            <a:ext cx="3728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Model Class: Display foods logic for database</a:t>
            </a:r>
            <a:endParaRPr sz="1000"/>
          </a:p>
          <a:p>
            <a:pPr indent="0" lvl="0" marL="0" rtl="0" algn="ctr">
              <a:spcBef>
                <a:spcPts val="0"/>
              </a:spcBef>
              <a:spcAft>
                <a:spcPts val="0"/>
              </a:spcAft>
              <a:buNone/>
            </a:pPr>
            <a:r>
              <a:t/>
            </a:r>
            <a:endParaRPr sz="1000"/>
          </a:p>
        </p:txBody>
      </p:sp>
      <p:sp>
        <p:nvSpPr>
          <p:cNvPr id="188" name="Google Shape;188;p25"/>
          <p:cNvSpPr txBox="1"/>
          <p:nvPr/>
        </p:nvSpPr>
        <p:spPr>
          <a:xfrm>
            <a:off x="162981" y="4454675"/>
            <a:ext cx="3859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Controller Class: Display foods logic to access names variable for controller</a:t>
            </a:r>
            <a:endParaRPr sz="1000"/>
          </a:p>
          <a:p>
            <a:pPr indent="0" lvl="0" marL="0" rtl="0" algn="ctr">
              <a:spcBef>
                <a:spcPts val="0"/>
              </a:spcBef>
              <a:spcAft>
                <a:spcPts val="0"/>
              </a:spcAft>
              <a:buNone/>
            </a:pPr>
            <a:r>
              <a:t/>
            </a:r>
            <a:endParaRPr sz="1000"/>
          </a:p>
        </p:txBody>
      </p:sp>
      <p:sp>
        <p:nvSpPr>
          <p:cNvPr id="189" name="Google Shape;189;p25"/>
          <p:cNvSpPr txBox="1"/>
          <p:nvPr/>
        </p:nvSpPr>
        <p:spPr>
          <a:xfrm>
            <a:off x="4946700" y="1608850"/>
            <a:ext cx="3778800" cy="25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Model: </a:t>
            </a:r>
            <a:endParaRPr/>
          </a:p>
          <a:p>
            <a:pPr indent="-317500" lvl="0" marL="457200" rtl="0" algn="l">
              <a:spcBef>
                <a:spcPts val="0"/>
              </a:spcBef>
              <a:spcAft>
                <a:spcPts val="0"/>
              </a:spcAft>
              <a:buSzPts val="1400"/>
              <a:buChar char="●"/>
            </a:pPr>
            <a:r>
              <a:rPr lang="en"/>
              <a:t>Connection from the database.</a:t>
            </a:r>
            <a:endParaRPr/>
          </a:p>
          <a:p>
            <a:pPr indent="-317500" lvl="0" marL="457200" rtl="0" algn="l">
              <a:spcBef>
                <a:spcPts val="0"/>
              </a:spcBef>
              <a:spcAft>
                <a:spcPts val="0"/>
              </a:spcAft>
              <a:buSzPts val="1400"/>
              <a:buChar char="●"/>
            </a:pPr>
            <a:r>
              <a:rPr lang="en"/>
              <a:t>Getting variables to be use for the controller.</a:t>
            </a:r>
            <a:endParaRPr/>
          </a:p>
          <a:p>
            <a:pPr indent="-317500" lvl="0" marL="457200" rtl="0" algn="l">
              <a:spcBef>
                <a:spcPts val="0"/>
              </a:spcBef>
              <a:spcAft>
                <a:spcPts val="0"/>
              </a:spcAft>
              <a:buSzPts val="1400"/>
              <a:buChar char="●"/>
            </a:pPr>
            <a:r>
              <a:rPr lang="en"/>
              <a:t>Use a while loop to display a list of foods</a:t>
            </a:r>
            <a:endParaRPr/>
          </a:p>
          <a:p>
            <a:pPr indent="0" lvl="0" marL="0" rtl="0" algn="l">
              <a:spcBef>
                <a:spcPts val="0"/>
              </a:spcBef>
              <a:spcAft>
                <a:spcPts val="0"/>
              </a:spcAft>
              <a:buClr>
                <a:srgbClr val="000000"/>
              </a:buClr>
              <a:buSzPts val="1100"/>
              <a:buFont typeface="Arial"/>
              <a:buNone/>
            </a:pPr>
            <a:r>
              <a:rPr lang="en"/>
              <a:t>Controller:</a:t>
            </a:r>
            <a:endParaRPr/>
          </a:p>
          <a:p>
            <a:pPr indent="-317500" lvl="0" marL="457200" rtl="0" algn="l">
              <a:spcBef>
                <a:spcPts val="0"/>
              </a:spcBef>
              <a:spcAft>
                <a:spcPts val="0"/>
              </a:spcAft>
              <a:buSzPts val="1400"/>
              <a:buChar char="●"/>
            </a:pPr>
            <a:r>
              <a:rPr lang="en"/>
              <a:t>Call model class</a:t>
            </a:r>
            <a:endParaRPr/>
          </a:p>
          <a:p>
            <a:pPr indent="-317500" lvl="0" marL="457200" rtl="0" algn="l">
              <a:spcBef>
                <a:spcPts val="0"/>
              </a:spcBef>
              <a:spcAft>
                <a:spcPts val="0"/>
              </a:spcAft>
              <a:buSzPts val="1400"/>
              <a:buChar char="●"/>
            </a:pPr>
            <a:r>
              <a:rPr lang="en"/>
              <a:t>Get campus_id &amp; Getfoods method</a:t>
            </a:r>
            <a:endParaRPr/>
          </a:p>
        </p:txBody>
      </p:sp>
      <p:pic>
        <p:nvPicPr>
          <p:cNvPr id="190" name="Google Shape;190;p25"/>
          <p:cNvPicPr preferRelativeResize="0"/>
          <p:nvPr/>
        </p:nvPicPr>
        <p:blipFill rotWithShape="1">
          <a:blip r:embed="rId3">
            <a:alphaModFix/>
          </a:blip>
          <a:srcRect b="0" l="0" r="1312" t="0"/>
          <a:stretch/>
        </p:blipFill>
        <p:spPr>
          <a:xfrm>
            <a:off x="202500" y="1106912"/>
            <a:ext cx="4520250" cy="1740300"/>
          </a:xfrm>
          <a:prstGeom prst="rect">
            <a:avLst/>
          </a:prstGeom>
          <a:noFill/>
          <a:ln>
            <a:noFill/>
          </a:ln>
          <a:effectLst>
            <a:outerShdw blurRad="57150" rotWithShape="0" algn="bl" dir="5400000" dist="19050">
              <a:srgbClr val="000000">
                <a:alpha val="50000"/>
              </a:srgbClr>
            </a:outerShdw>
          </a:effectLst>
        </p:spPr>
      </p:pic>
      <p:pic>
        <p:nvPicPr>
          <p:cNvPr id="191" name="Google Shape;191;p25"/>
          <p:cNvPicPr preferRelativeResize="0"/>
          <p:nvPr/>
        </p:nvPicPr>
        <p:blipFill>
          <a:blip r:embed="rId4">
            <a:alphaModFix/>
          </a:blip>
          <a:stretch>
            <a:fillRect/>
          </a:stretch>
        </p:blipFill>
        <p:spPr>
          <a:xfrm>
            <a:off x="152400" y="3293827"/>
            <a:ext cx="3859379" cy="107391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Demonstration: Display Foods</a:t>
            </a:r>
            <a:endParaRPr/>
          </a:p>
        </p:txBody>
      </p:sp>
      <p:sp>
        <p:nvSpPr>
          <p:cNvPr id="197" name="Google Shape;197;p26"/>
          <p:cNvSpPr txBox="1"/>
          <p:nvPr/>
        </p:nvSpPr>
        <p:spPr>
          <a:xfrm>
            <a:off x="2411300" y="3967700"/>
            <a:ext cx="4266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Shows that the foods from St. Croix display to the staff “Bianca”</a:t>
            </a:r>
            <a:endParaRPr sz="1000"/>
          </a:p>
        </p:txBody>
      </p:sp>
      <p:pic>
        <p:nvPicPr>
          <p:cNvPr id="198" name="Google Shape;198;p26"/>
          <p:cNvPicPr preferRelativeResize="0"/>
          <p:nvPr/>
        </p:nvPicPr>
        <p:blipFill>
          <a:blip r:embed="rId3">
            <a:alphaModFix/>
          </a:blip>
          <a:stretch>
            <a:fillRect/>
          </a:stretch>
        </p:blipFill>
        <p:spPr>
          <a:xfrm>
            <a:off x="7286400" y="1011850"/>
            <a:ext cx="885825" cy="171450"/>
          </a:xfrm>
          <a:prstGeom prst="rect">
            <a:avLst/>
          </a:prstGeom>
          <a:noFill/>
          <a:ln>
            <a:noFill/>
          </a:ln>
        </p:spPr>
      </p:pic>
      <p:pic>
        <p:nvPicPr>
          <p:cNvPr id="199" name="Google Shape;199;p26"/>
          <p:cNvPicPr preferRelativeResize="0"/>
          <p:nvPr/>
        </p:nvPicPr>
        <p:blipFill>
          <a:blip r:embed="rId3">
            <a:alphaModFix/>
          </a:blip>
          <a:stretch>
            <a:fillRect/>
          </a:stretch>
        </p:blipFill>
        <p:spPr>
          <a:xfrm>
            <a:off x="717775" y="1167600"/>
            <a:ext cx="885825" cy="171450"/>
          </a:xfrm>
          <a:prstGeom prst="rect">
            <a:avLst/>
          </a:prstGeom>
          <a:noFill/>
          <a:ln>
            <a:noFill/>
          </a:ln>
        </p:spPr>
      </p:pic>
      <p:pic>
        <p:nvPicPr>
          <p:cNvPr id="200" name="Google Shape;200;p26"/>
          <p:cNvPicPr preferRelativeResize="0"/>
          <p:nvPr/>
        </p:nvPicPr>
        <p:blipFill>
          <a:blip r:embed="rId4">
            <a:alphaModFix/>
          </a:blip>
          <a:stretch>
            <a:fillRect/>
          </a:stretch>
        </p:blipFill>
        <p:spPr>
          <a:xfrm>
            <a:off x="2137000" y="992400"/>
            <a:ext cx="4834533" cy="2899100"/>
          </a:xfrm>
          <a:prstGeom prst="rect">
            <a:avLst/>
          </a:prstGeom>
          <a:noFill/>
          <a:ln>
            <a:noFill/>
          </a:ln>
          <a:effectLst>
            <a:outerShdw blurRad="57150" rotWithShape="0" algn="bl" dir="5400000" dist="19050">
              <a:srgbClr val="000000">
                <a:alpha val="50000"/>
              </a:srgbClr>
            </a:outerShdw>
          </a:effectLst>
        </p:spPr>
      </p:pic>
      <p:sp>
        <p:nvSpPr>
          <p:cNvPr id="201" name="Google Shape;201;p26"/>
          <p:cNvSpPr/>
          <p:nvPr/>
        </p:nvSpPr>
        <p:spPr>
          <a:xfrm>
            <a:off x="5726925" y="878500"/>
            <a:ext cx="1400400" cy="351900"/>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Controller/Model:Add Foods</a:t>
            </a:r>
            <a:endParaRPr/>
          </a:p>
        </p:txBody>
      </p:sp>
      <p:sp>
        <p:nvSpPr>
          <p:cNvPr id="207" name="Google Shape;207;p27"/>
          <p:cNvSpPr txBox="1"/>
          <p:nvPr/>
        </p:nvSpPr>
        <p:spPr>
          <a:xfrm>
            <a:off x="239175" y="2047327"/>
            <a:ext cx="3728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Model Class: Add foods logic for database</a:t>
            </a:r>
            <a:endParaRPr sz="1000"/>
          </a:p>
          <a:p>
            <a:pPr indent="0" lvl="0" marL="0" rtl="0" algn="ctr">
              <a:spcBef>
                <a:spcPts val="0"/>
              </a:spcBef>
              <a:spcAft>
                <a:spcPts val="0"/>
              </a:spcAft>
              <a:buNone/>
            </a:pPr>
            <a:r>
              <a:t/>
            </a:r>
            <a:endParaRPr sz="1000"/>
          </a:p>
        </p:txBody>
      </p:sp>
      <p:sp>
        <p:nvSpPr>
          <p:cNvPr id="208" name="Google Shape;208;p27"/>
          <p:cNvSpPr txBox="1"/>
          <p:nvPr/>
        </p:nvSpPr>
        <p:spPr>
          <a:xfrm>
            <a:off x="162981" y="4378475"/>
            <a:ext cx="3859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Controller Class: Add foods logic to access names variable for controller</a:t>
            </a:r>
            <a:endParaRPr sz="1000"/>
          </a:p>
          <a:p>
            <a:pPr indent="0" lvl="0" marL="0" rtl="0" algn="ctr">
              <a:spcBef>
                <a:spcPts val="0"/>
              </a:spcBef>
              <a:spcAft>
                <a:spcPts val="0"/>
              </a:spcAft>
              <a:buNone/>
            </a:pPr>
            <a:r>
              <a:t/>
            </a:r>
            <a:endParaRPr sz="1000"/>
          </a:p>
        </p:txBody>
      </p:sp>
      <p:sp>
        <p:nvSpPr>
          <p:cNvPr id="209" name="Google Shape;209;p27"/>
          <p:cNvSpPr txBox="1"/>
          <p:nvPr/>
        </p:nvSpPr>
        <p:spPr>
          <a:xfrm>
            <a:off x="4946700" y="1685050"/>
            <a:ext cx="3778800" cy="25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 </a:t>
            </a:r>
            <a:endParaRPr/>
          </a:p>
          <a:p>
            <a:pPr indent="-317500" lvl="0" marL="457200" rtl="0" algn="l">
              <a:spcBef>
                <a:spcPts val="0"/>
              </a:spcBef>
              <a:spcAft>
                <a:spcPts val="0"/>
              </a:spcAft>
              <a:buSzPts val="1400"/>
              <a:buChar char="●"/>
            </a:pPr>
            <a:r>
              <a:rPr lang="en"/>
              <a:t>Connection from the database.</a:t>
            </a:r>
            <a:endParaRPr/>
          </a:p>
          <a:p>
            <a:pPr indent="-317500" lvl="0" marL="457200" rtl="0" algn="l">
              <a:spcBef>
                <a:spcPts val="0"/>
              </a:spcBef>
              <a:spcAft>
                <a:spcPts val="0"/>
              </a:spcAft>
              <a:buSzPts val="1400"/>
              <a:buChar char="●"/>
            </a:pPr>
            <a:r>
              <a:rPr lang="en"/>
              <a:t>Getting variables to be use for the controller.</a:t>
            </a:r>
            <a:endParaRPr/>
          </a:p>
          <a:p>
            <a:pPr indent="0" lvl="0" marL="0" rtl="0" algn="l">
              <a:spcBef>
                <a:spcPts val="0"/>
              </a:spcBef>
              <a:spcAft>
                <a:spcPts val="0"/>
              </a:spcAft>
              <a:buNone/>
            </a:pPr>
            <a:r>
              <a:rPr lang="en"/>
              <a:t>Controller:</a:t>
            </a:r>
            <a:endParaRPr/>
          </a:p>
          <a:p>
            <a:pPr indent="-317500" lvl="0" marL="457200" rtl="0" algn="l">
              <a:spcBef>
                <a:spcPts val="0"/>
              </a:spcBef>
              <a:spcAft>
                <a:spcPts val="0"/>
              </a:spcAft>
              <a:buSzPts val="1400"/>
              <a:buChar char="●"/>
            </a:pPr>
            <a:r>
              <a:rPr lang="en"/>
              <a:t>Call model class</a:t>
            </a:r>
            <a:endParaRPr/>
          </a:p>
          <a:p>
            <a:pPr indent="-317500" lvl="0" marL="457200" rtl="0" algn="l">
              <a:spcBef>
                <a:spcPts val="0"/>
              </a:spcBef>
              <a:spcAft>
                <a:spcPts val="0"/>
              </a:spcAft>
              <a:buSzPts val="1400"/>
              <a:buChar char="●"/>
            </a:pPr>
            <a:r>
              <a:rPr lang="en"/>
              <a:t>Get campus_id, food_name, &amp; food_category.</a:t>
            </a:r>
            <a:endParaRPr/>
          </a:p>
        </p:txBody>
      </p:sp>
      <p:pic>
        <p:nvPicPr>
          <p:cNvPr id="210" name="Google Shape;210;p27"/>
          <p:cNvPicPr preferRelativeResize="0"/>
          <p:nvPr/>
        </p:nvPicPr>
        <p:blipFill>
          <a:blip r:embed="rId3">
            <a:alphaModFix/>
          </a:blip>
          <a:stretch>
            <a:fillRect/>
          </a:stretch>
        </p:blipFill>
        <p:spPr>
          <a:xfrm>
            <a:off x="152400" y="1132925"/>
            <a:ext cx="4741025" cy="929200"/>
          </a:xfrm>
          <a:prstGeom prst="rect">
            <a:avLst/>
          </a:prstGeom>
          <a:noFill/>
          <a:ln>
            <a:noFill/>
          </a:ln>
          <a:effectLst>
            <a:outerShdw blurRad="57150" rotWithShape="0" algn="bl" dir="5400000" dist="19050">
              <a:srgbClr val="000000">
                <a:alpha val="50000"/>
              </a:srgbClr>
            </a:outerShdw>
          </a:effectLst>
        </p:spPr>
      </p:pic>
      <p:pic>
        <p:nvPicPr>
          <p:cNvPr id="211" name="Google Shape;211;p27"/>
          <p:cNvPicPr preferRelativeResize="0"/>
          <p:nvPr/>
        </p:nvPicPr>
        <p:blipFill>
          <a:blip r:embed="rId4">
            <a:alphaModFix/>
          </a:blip>
          <a:stretch>
            <a:fillRect/>
          </a:stretch>
        </p:blipFill>
        <p:spPr>
          <a:xfrm>
            <a:off x="152400" y="2531827"/>
            <a:ext cx="2842192" cy="1770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Demonstration: Display Foods</a:t>
            </a:r>
            <a:endParaRPr/>
          </a:p>
        </p:txBody>
      </p:sp>
      <p:sp>
        <p:nvSpPr>
          <p:cNvPr id="217" name="Google Shape;217;p28"/>
          <p:cNvSpPr txBox="1"/>
          <p:nvPr/>
        </p:nvSpPr>
        <p:spPr>
          <a:xfrm>
            <a:off x="353900" y="3434300"/>
            <a:ext cx="4266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Shows that the Staff can add foods to the list of Foods.</a:t>
            </a:r>
            <a:endParaRPr sz="1000"/>
          </a:p>
        </p:txBody>
      </p:sp>
      <p:pic>
        <p:nvPicPr>
          <p:cNvPr id="218" name="Google Shape;218;p28"/>
          <p:cNvPicPr preferRelativeResize="0"/>
          <p:nvPr/>
        </p:nvPicPr>
        <p:blipFill>
          <a:blip r:embed="rId3">
            <a:alphaModFix/>
          </a:blip>
          <a:stretch>
            <a:fillRect/>
          </a:stretch>
        </p:blipFill>
        <p:spPr>
          <a:xfrm>
            <a:off x="7286400" y="1011850"/>
            <a:ext cx="885825" cy="171450"/>
          </a:xfrm>
          <a:prstGeom prst="rect">
            <a:avLst/>
          </a:prstGeom>
          <a:noFill/>
          <a:ln>
            <a:noFill/>
          </a:ln>
        </p:spPr>
      </p:pic>
      <p:pic>
        <p:nvPicPr>
          <p:cNvPr id="219" name="Google Shape;219;p28"/>
          <p:cNvPicPr preferRelativeResize="0"/>
          <p:nvPr/>
        </p:nvPicPr>
        <p:blipFill>
          <a:blip r:embed="rId3">
            <a:alphaModFix/>
          </a:blip>
          <a:stretch>
            <a:fillRect/>
          </a:stretch>
        </p:blipFill>
        <p:spPr>
          <a:xfrm>
            <a:off x="717775" y="1167600"/>
            <a:ext cx="885825" cy="171450"/>
          </a:xfrm>
          <a:prstGeom prst="rect">
            <a:avLst/>
          </a:prstGeom>
          <a:noFill/>
          <a:ln>
            <a:noFill/>
          </a:ln>
        </p:spPr>
      </p:pic>
      <p:pic>
        <p:nvPicPr>
          <p:cNvPr id="220" name="Google Shape;220;p28"/>
          <p:cNvPicPr preferRelativeResize="0"/>
          <p:nvPr/>
        </p:nvPicPr>
        <p:blipFill>
          <a:blip r:embed="rId4">
            <a:alphaModFix/>
          </a:blip>
          <a:stretch>
            <a:fillRect/>
          </a:stretch>
        </p:blipFill>
        <p:spPr>
          <a:xfrm>
            <a:off x="582500" y="1525775"/>
            <a:ext cx="2901175" cy="1922525"/>
          </a:xfrm>
          <a:prstGeom prst="rect">
            <a:avLst/>
          </a:prstGeom>
          <a:noFill/>
          <a:ln>
            <a:noFill/>
          </a:ln>
          <a:effectLst>
            <a:outerShdw blurRad="57150" rotWithShape="0" algn="bl" dir="5400000" dist="19050">
              <a:srgbClr val="000000">
                <a:alpha val="50000"/>
              </a:srgbClr>
            </a:outerShdw>
          </a:effectLst>
        </p:spPr>
      </p:pic>
      <p:pic>
        <p:nvPicPr>
          <p:cNvPr id="221" name="Google Shape;221;p28"/>
          <p:cNvPicPr preferRelativeResize="0"/>
          <p:nvPr/>
        </p:nvPicPr>
        <p:blipFill>
          <a:blip r:embed="rId5">
            <a:alphaModFix/>
          </a:blip>
          <a:stretch>
            <a:fillRect/>
          </a:stretch>
        </p:blipFill>
        <p:spPr>
          <a:xfrm>
            <a:off x="4842327" y="1473151"/>
            <a:ext cx="3007400" cy="1922525"/>
          </a:xfrm>
          <a:prstGeom prst="rect">
            <a:avLst/>
          </a:prstGeom>
          <a:noFill/>
          <a:ln>
            <a:noFill/>
          </a:ln>
          <a:effectLst>
            <a:outerShdw blurRad="57150" rotWithShape="0" algn="bl" dir="5400000" dist="19050">
              <a:srgbClr val="000000">
                <a:alpha val="50000"/>
              </a:srgbClr>
            </a:outerShdw>
          </a:effectLst>
        </p:spPr>
      </p:pic>
      <p:sp>
        <p:nvSpPr>
          <p:cNvPr id="222" name="Google Shape;222;p28"/>
          <p:cNvSpPr txBox="1"/>
          <p:nvPr/>
        </p:nvSpPr>
        <p:spPr>
          <a:xfrm>
            <a:off x="4697300" y="3434300"/>
            <a:ext cx="4266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Shows that the Staff </a:t>
            </a:r>
            <a:r>
              <a:rPr lang="en" sz="1000"/>
              <a:t>successfully</a:t>
            </a:r>
            <a:r>
              <a:rPr lang="en" sz="1000"/>
              <a:t> added a food that they wanted in the Food table list.</a:t>
            </a:r>
            <a:endParaRPr sz="1000"/>
          </a:p>
        </p:txBody>
      </p:sp>
      <p:sp>
        <p:nvSpPr>
          <p:cNvPr id="223" name="Google Shape;223;p28"/>
          <p:cNvSpPr/>
          <p:nvPr/>
        </p:nvSpPr>
        <p:spPr>
          <a:xfrm>
            <a:off x="2450325" y="1411900"/>
            <a:ext cx="1400400" cy="351900"/>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
        <p:nvSpPr>
          <p:cNvPr id="224" name="Google Shape;224;p28"/>
          <p:cNvSpPr/>
          <p:nvPr/>
        </p:nvSpPr>
        <p:spPr>
          <a:xfrm>
            <a:off x="6488925" y="1335700"/>
            <a:ext cx="1400400" cy="351900"/>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Controller/Model: Add user</a:t>
            </a:r>
            <a:endParaRPr/>
          </a:p>
        </p:txBody>
      </p:sp>
      <p:sp>
        <p:nvSpPr>
          <p:cNvPr id="230" name="Google Shape;230;p29"/>
          <p:cNvSpPr txBox="1"/>
          <p:nvPr/>
        </p:nvSpPr>
        <p:spPr>
          <a:xfrm>
            <a:off x="239175" y="2733127"/>
            <a:ext cx="3728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Model Class: Add user logic for database.</a:t>
            </a:r>
            <a:endParaRPr sz="1000"/>
          </a:p>
          <a:p>
            <a:pPr indent="0" lvl="0" marL="0" rtl="0" algn="ctr">
              <a:spcBef>
                <a:spcPts val="0"/>
              </a:spcBef>
              <a:spcAft>
                <a:spcPts val="0"/>
              </a:spcAft>
              <a:buNone/>
            </a:pPr>
            <a:r>
              <a:t/>
            </a:r>
            <a:endParaRPr sz="1000"/>
          </a:p>
        </p:txBody>
      </p:sp>
      <p:sp>
        <p:nvSpPr>
          <p:cNvPr id="231" name="Google Shape;231;p29"/>
          <p:cNvSpPr txBox="1"/>
          <p:nvPr/>
        </p:nvSpPr>
        <p:spPr>
          <a:xfrm>
            <a:off x="196506" y="4580825"/>
            <a:ext cx="3859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Controller Class: Add user logic to access names variable for controller</a:t>
            </a:r>
            <a:endParaRPr sz="1000"/>
          </a:p>
          <a:p>
            <a:pPr indent="0" lvl="0" marL="0" rtl="0" algn="ctr">
              <a:spcBef>
                <a:spcPts val="0"/>
              </a:spcBef>
              <a:spcAft>
                <a:spcPts val="0"/>
              </a:spcAft>
              <a:buNone/>
            </a:pPr>
            <a:r>
              <a:t/>
            </a:r>
            <a:endParaRPr sz="1000"/>
          </a:p>
        </p:txBody>
      </p:sp>
      <p:sp>
        <p:nvSpPr>
          <p:cNvPr id="232" name="Google Shape;232;p29"/>
          <p:cNvSpPr txBox="1"/>
          <p:nvPr/>
        </p:nvSpPr>
        <p:spPr>
          <a:xfrm>
            <a:off x="4946700" y="1685050"/>
            <a:ext cx="3778800" cy="25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 </a:t>
            </a:r>
            <a:endParaRPr/>
          </a:p>
          <a:p>
            <a:pPr indent="-317500" lvl="0" marL="457200" rtl="0" algn="l">
              <a:spcBef>
                <a:spcPts val="0"/>
              </a:spcBef>
              <a:spcAft>
                <a:spcPts val="0"/>
              </a:spcAft>
              <a:buSzPts val="1400"/>
              <a:buChar char="●"/>
            </a:pPr>
            <a:r>
              <a:rPr lang="en"/>
              <a:t>Connection from the database.</a:t>
            </a:r>
            <a:endParaRPr/>
          </a:p>
          <a:p>
            <a:pPr indent="-317500" lvl="0" marL="457200" rtl="0" algn="l">
              <a:spcBef>
                <a:spcPts val="0"/>
              </a:spcBef>
              <a:spcAft>
                <a:spcPts val="0"/>
              </a:spcAft>
              <a:buSzPts val="1400"/>
              <a:buChar char="●"/>
            </a:pPr>
            <a:r>
              <a:rPr lang="en"/>
              <a:t>Getting variables to be use for the controller.</a:t>
            </a:r>
            <a:endParaRPr/>
          </a:p>
          <a:p>
            <a:pPr indent="-317500" lvl="0" marL="457200" rtl="0" algn="l">
              <a:spcBef>
                <a:spcPts val="0"/>
              </a:spcBef>
              <a:spcAft>
                <a:spcPts val="0"/>
              </a:spcAft>
              <a:buSzPts val="1400"/>
              <a:buChar char="●"/>
            </a:pPr>
            <a:r>
              <a:rPr lang="en"/>
              <a:t>Create if statement to read in data.</a:t>
            </a:r>
            <a:endParaRPr/>
          </a:p>
          <a:p>
            <a:pPr indent="0" lvl="0" marL="0" rtl="0" algn="l">
              <a:spcBef>
                <a:spcPts val="0"/>
              </a:spcBef>
              <a:spcAft>
                <a:spcPts val="0"/>
              </a:spcAft>
              <a:buNone/>
            </a:pPr>
            <a:r>
              <a:rPr lang="en"/>
              <a:t>Controller:</a:t>
            </a:r>
            <a:endParaRPr/>
          </a:p>
          <a:p>
            <a:pPr indent="-317500" lvl="0" marL="457200" rtl="0" algn="l">
              <a:spcBef>
                <a:spcPts val="0"/>
              </a:spcBef>
              <a:spcAft>
                <a:spcPts val="0"/>
              </a:spcAft>
              <a:buSzPts val="1400"/>
              <a:buChar char="●"/>
            </a:pPr>
            <a:r>
              <a:rPr lang="en"/>
              <a:t>Call model class</a:t>
            </a:r>
            <a:endParaRPr/>
          </a:p>
          <a:p>
            <a:pPr indent="-317500" lvl="0" marL="457200" rtl="0" algn="l">
              <a:spcBef>
                <a:spcPts val="0"/>
              </a:spcBef>
              <a:spcAft>
                <a:spcPts val="0"/>
              </a:spcAft>
              <a:buSzPts val="1400"/>
              <a:buChar char="●"/>
            </a:pPr>
            <a:r>
              <a:rPr lang="en"/>
              <a:t>Get FName, LName, Email, Password, user_Status, campus_id</a:t>
            </a:r>
            <a:endParaRPr/>
          </a:p>
        </p:txBody>
      </p:sp>
      <p:pic>
        <p:nvPicPr>
          <p:cNvPr id="233" name="Google Shape;233;p29"/>
          <p:cNvPicPr preferRelativeResize="0"/>
          <p:nvPr/>
        </p:nvPicPr>
        <p:blipFill>
          <a:blip r:embed="rId3">
            <a:alphaModFix/>
          </a:blip>
          <a:stretch>
            <a:fillRect/>
          </a:stretch>
        </p:blipFill>
        <p:spPr>
          <a:xfrm>
            <a:off x="171476" y="834900"/>
            <a:ext cx="3859500" cy="1922194"/>
          </a:xfrm>
          <a:prstGeom prst="rect">
            <a:avLst/>
          </a:prstGeom>
          <a:noFill/>
          <a:ln>
            <a:noFill/>
          </a:ln>
          <a:effectLst>
            <a:outerShdw blurRad="57150" rotWithShape="0" algn="bl" dir="5400000" dist="19050">
              <a:srgbClr val="000000">
                <a:alpha val="50000"/>
              </a:srgbClr>
            </a:outerShdw>
          </a:effectLst>
        </p:spPr>
      </p:pic>
      <p:pic>
        <p:nvPicPr>
          <p:cNvPr id="234" name="Google Shape;234;p29"/>
          <p:cNvPicPr preferRelativeResize="0"/>
          <p:nvPr/>
        </p:nvPicPr>
        <p:blipFill rotWithShape="1">
          <a:blip r:embed="rId4">
            <a:alphaModFix/>
          </a:blip>
          <a:srcRect b="0" l="2133" r="0" t="20904"/>
          <a:stretch/>
        </p:blipFill>
        <p:spPr>
          <a:xfrm>
            <a:off x="239175" y="3138675"/>
            <a:ext cx="2207925" cy="1481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Demonstration: Adding staff members</a:t>
            </a:r>
            <a:endParaRPr/>
          </a:p>
        </p:txBody>
      </p:sp>
      <p:sp>
        <p:nvSpPr>
          <p:cNvPr id="240" name="Google Shape;240;p30"/>
          <p:cNvSpPr txBox="1"/>
          <p:nvPr/>
        </p:nvSpPr>
        <p:spPr>
          <a:xfrm>
            <a:off x="2868500" y="2900900"/>
            <a:ext cx="27348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Shows that the Staff can add a staff.</a:t>
            </a:r>
            <a:endParaRPr sz="1000"/>
          </a:p>
        </p:txBody>
      </p:sp>
      <p:pic>
        <p:nvPicPr>
          <p:cNvPr id="241" name="Google Shape;241;p30"/>
          <p:cNvPicPr preferRelativeResize="0"/>
          <p:nvPr/>
        </p:nvPicPr>
        <p:blipFill>
          <a:blip r:embed="rId3">
            <a:alphaModFix/>
          </a:blip>
          <a:stretch>
            <a:fillRect/>
          </a:stretch>
        </p:blipFill>
        <p:spPr>
          <a:xfrm>
            <a:off x="7286400" y="1088050"/>
            <a:ext cx="885825" cy="171450"/>
          </a:xfrm>
          <a:prstGeom prst="rect">
            <a:avLst/>
          </a:prstGeom>
          <a:noFill/>
          <a:ln>
            <a:noFill/>
          </a:ln>
        </p:spPr>
      </p:pic>
      <p:pic>
        <p:nvPicPr>
          <p:cNvPr id="242" name="Google Shape;242;p30"/>
          <p:cNvPicPr preferRelativeResize="0"/>
          <p:nvPr/>
        </p:nvPicPr>
        <p:blipFill>
          <a:blip r:embed="rId3">
            <a:alphaModFix/>
          </a:blip>
          <a:stretch>
            <a:fillRect/>
          </a:stretch>
        </p:blipFill>
        <p:spPr>
          <a:xfrm>
            <a:off x="717775" y="1167600"/>
            <a:ext cx="885825" cy="171450"/>
          </a:xfrm>
          <a:prstGeom prst="rect">
            <a:avLst/>
          </a:prstGeom>
          <a:noFill/>
          <a:ln>
            <a:noFill/>
          </a:ln>
        </p:spPr>
      </p:pic>
      <p:sp>
        <p:nvSpPr>
          <p:cNvPr id="243" name="Google Shape;243;p30"/>
          <p:cNvSpPr txBox="1"/>
          <p:nvPr/>
        </p:nvSpPr>
        <p:spPr>
          <a:xfrm>
            <a:off x="2355325" y="4462800"/>
            <a:ext cx="48387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Shows that the Staff successfully added a staff member to the database.</a:t>
            </a:r>
            <a:endParaRPr sz="1000"/>
          </a:p>
        </p:txBody>
      </p:sp>
      <p:pic>
        <p:nvPicPr>
          <p:cNvPr id="244" name="Google Shape;244;p30"/>
          <p:cNvPicPr preferRelativeResize="0"/>
          <p:nvPr/>
        </p:nvPicPr>
        <p:blipFill>
          <a:blip r:embed="rId4">
            <a:alphaModFix/>
          </a:blip>
          <a:stretch>
            <a:fillRect/>
          </a:stretch>
        </p:blipFill>
        <p:spPr>
          <a:xfrm>
            <a:off x="3466475" y="1099375"/>
            <a:ext cx="1789400" cy="1852900"/>
          </a:xfrm>
          <a:prstGeom prst="rect">
            <a:avLst/>
          </a:prstGeom>
          <a:noFill/>
          <a:ln>
            <a:noFill/>
          </a:ln>
          <a:effectLst>
            <a:outerShdw blurRad="57150" rotWithShape="0" algn="bl" dir="5400000" dist="19050">
              <a:srgbClr val="000000">
                <a:alpha val="50000"/>
              </a:srgbClr>
            </a:outerShdw>
          </a:effectLst>
        </p:spPr>
      </p:pic>
      <p:pic>
        <p:nvPicPr>
          <p:cNvPr id="245" name="Google Shape;245;p30"/>
          <p:cNvPicPr preferRelativeResize="0"/>
          <p:nvPr/>
        </p:nvPicPr>
        <p:blipFill>
          <a:blip r:embed="rId5">
            <a:alphaModFix/>
          </a:blip>
          <a:stretch>
            <a:fillRect/>
          </a:stretch>
        </p:blipFill>
        <p:spPr>
          <a:xfrm>
            <a:off x="1974317" y="3480525"/>
            <a:ext cx="5448300" cy="895350"/>
          </a:xfrm>
          <a:prstGeom prst="rect">
            <a:avLst/>
          </a:prstGeom>
          <a:noFill/>
          <a:ln>
            <a:noFill/>
          </a:ln>
          <a:effectLst>
            <a:outerShdw blurRad="57150" rotWithShape="0" algn="bl" dir="5400000" dist="19050">
              <a:srgbClr val="000000">
                <a:alpha val="50000"/>
              </a:srgbClr>
            </a:outerShdw>
          </a:effectLst>
        </p:spPr>
      </p:pic>
      <p:sp>
        <p:nvSpPr>
          <p:cNvPr id="246" name="Google Shape;246;p30"/>
          <p:cNvSpPr/>
          <p:nvPr/>
        </p:nvSpPr>
        <p:spPr>
          <a:xfrm>
            <a:off x="4499050" y="2285525"/>
            <a:ext cx="1400400" cy="351900"/>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a:t>
            </a:r>
            <a:r>
              <a:rPr lang="en"/>
              <a:t> Mysql</a:t>
            </a:r>
            <a:r>
              <a:rPr lang="en"/>
              <a:t>: </a:t>
            </a:r>
            <a:r>
              <a:rPr lang="en"/>
              <a:t>SQL Queries test</a:t>
            </a:r>
            <a:endParaRPr/>
          </a:p>
        </p:txBody>
      </p:sp>
      <p:sp>
        <p:nvSpPr>
          <p:cNvPr id="252" name="Google Shape;252;p31"/>
          <p:cNvSpPr txBox="1"/>
          <p:nvPr/>
        </p:nvSpPr>
        <p:spPr>
          <a:xfrm>
            <a:off x="338100" y="1566650"/>
            <a:ext cx="5010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SQL queries that select and from menu and join the dish table to get the menu_name, food_name, food_id &amp; campus_id</a:t>
            </a:r>
            <a:endParaRPr sz="1000"/>
          </a:p>
          <a:p>
            <a:pPr indent="0" lvl="0" marL="0" rtl="0" algn="l">
              <a:spcBef>
                <a:spcPts val="0"/>
              </a:spcBef>
              <a:spcAft>
                <a:spcPts val="0"/>
              </a:spcAft>
              <a:buNone/>
            </a:pPr>
            <a:r>
              <a:t/>
            </a:r>
            <a:endParaRPr sz="1000"/>
          </a:p>
        </p:txBody>
      </p:sp>
      <p:sp>
        <p:nvSpPr>
          <p:cNvPr id="253" name="Google Shape;253;p31"/>
          <p:cNvSpPr txBox="1"/>
          <p:nvPr/>
        </p:nvSpPr>
        <p:spPr>
          <a:xfrm>
            <a:off x="196506" y="3590225"/>
            <a:ext cx="3859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2 SQL queries result when query ran. Shows that the food name is </a:t>
            </a:r>
            <a:r>
              <a:rPr lang="en" sz="1000"/>
              <a:t>associated</a:t>
            </a:r>
            <a:r>
              <a:rPr lang="en" sz="1000"/>
              <a:t> to the name of the menu_name.</a:t>
            </a:r>
            <a:endParaRPr sz="1000"/>
          </a:p>
          <a:p>
            <a:pPr indent="0" lvl="0" marL="0" rtl="0" algn="l">
              <a:spcBef>
                <a:spcPts val="0"/>
              </a:spcBef>
              <a:spcAft>
                <a:spcPts val="0"/>
              </a:spcAft>
              <a:buNone/>
            </a:pPr>
            <a:r>
              <a:t/>
            </a:r>
            <a:endParaRPr sz="1000"/>
          </a:p>
        </p:txBody>
      </p:sp>
      <p:sp>
        <p:nvSpPr>
          <p:cNvPr id="254" name="Google Shape;254;p31"/>
          <p:cNvSpPr txBox="1"/>
          <p:nvPr/>
        </p:nvSpPr>
        <p:spPr>
          <a:xfrm>
            <a:off x="2453125" y="4263900"/>
            <a:ext cx="40806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Purpose</a:t>
            </a:r>
            <a:r>
              <a:rPr lang="en"/>
              <a:t>:</a:t>
            </a:r>
            <a:endParaRPr/>
          </a:p>
          <a:p>
            <a:pPr indent="0" lvl="0" marL="0" rtl="0" algn="ctr">
              <a:spcBef>
                <a:spcPts val="0"/>
              </a:spcBef>
              <a:spcAft>
                <a:spcPts val="0"/>
              </a:spcAft>
              <a:buNone/>
            </a:pPr>
            <a:r>
              <a:rPr lang="en"/>
              <a:t>To test if our database can let a user select foods item and give it a name to create a meal combo.</a:t>
            </a:r>
            <a:endParaRPr/>
          </a:p>
        </p:txBody>
      </p:sp>
      <p:pic>
        <p:nvPicPr>
          <p:cNvPr id="255" name="Google Shape;255;p31"/>
          <p:cNvPicPr preferRelativeResize="0"/>
          <p:nvPr/>
        </p:nvPicPr>
        <p:blipFill>
          <a:blip r:embed="rId3">
            <a:alphaModFix/>
          </a:blip>
          <a:stretch>
            <a:fillRect/>
          </a:stretch>
        </p:blipFill>
        <p:spPr>
          <a:xfrm>
            <a:off x="228600" y="1056400"/>
            <a:ext cx="5157381" cy="535200"/>
          </a:xfrm>
          <a:prstGeom prst="rect">
            <a:avLst/>
          </a:prstGeom>
          <a:noFill/>
          <a:ln>
            <a:noFill/>
          </a:ln>
          <a:effectLst>
            <a:outerShdw blurRad="57150" rotWithShape="0" algn="bl" dir="5400000" dist="19050">
              <a:srgbClr val="000000">
                <a:alpha val="50000"/>
              </a:srgbClr>
            </a:outerShdw>
          </a:effectLst>
        </p:spPr>
      </p:pic>
      <p:pic>
        <p:nvPicPr>
          <p:cNvPr id="256" name="Google Shape;256;p31"/>
          <p:cNvPicPr preferRelativeResize="0"/>
          <p:nvPr/>
        </p:nvPicPr>
        <p:blipFill>
          <a:blip r:embed="rId4">
            <a:alphaModFix/>
          </a:blip>
          <a:stretch>
            <a:fillRect/>
          </a:stretch>
        </p:blipFill>
        <p:spPr>
          <a:xfrm>
            <a:off x="882300" y="2216677"/>
            <a:ext cx="1981200" cy="1343025"/>
          </a:xfrm>
          <a:prstGeom prst="rect">
            <a:avLst/>
          </a:prstGeom>
          <a:noFill/>
          <a:ln>
            <a:noFill/>
          </a:ln>
          <a:effectLst>
            <a:outerShdw blurRad="57150" rotWithShape="0" algn="bl" dir="5400000" dist="19050">
              <a:srgbClr val="000000">
                <a:alpha val="50000"/>
              </a:srgbClr>
            </a:outerShdw>
          </a:effectLst>
        </p:spPr>
      </p:pic>
      <p:pic>
        <p:nvPicPr>
          <p:cNvPr id="257" name="Google Shape;257;p31"/>
          <p:cNvPicPr preferRelativeResize="0"/>
          <p:nvPr/>
        </p:nvPicPr>
        <p:blipFill rotWithShape="1">
          <a:blip r:embed="rId5">
            <a:alphaModFix/>
          </a:blip>
          <a:srcRect b="10857" l="0" r="0" t="0"/>
          <a:stretch/>
        </p:blipFill>
        <p:spPr>
          <a:xfrm>
            <a:off x="6246850" y="1112475"/>
            <a:ext cx="1700207" cy="1343025"/>
          </a:xfrm>
          <a:prstGeom prst="rect">
            <a:avLst/>
          </a:prstGeom>
          <a:noFill/>
          <a:ln>
            <a:noFill/>
          </a:ln>
          <a:effectLst>
            <a:outerShdw blurRad="57150" rotWithShape="0" algn="bl" dir="5400000" dist="19050">
              <a:srgbClr val="000000">
                <a:alpha val="50000"/>
              </a:srgbClr>
            </a:outerShdw>
          </a:effectLst>
        </p:spPr>
      </p:pic>
      <p:sp>
        <p:nvSpPr>
          <p:cNvPr id="258" name="Google Shape;258;p31"/>
          <p:cNvSpPr txBox="1"/>
          <p:nvPr/>
        </p:nvSpPr>
        <p:spPr>
          <a:xfrm>
            <a:off x="6143101" y="2447225"/>
            <a:ext cx="301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3 SQL queries result when query ran for Dish table</a:t>
            </a:r>
            <a:endParaRPr sz="1000"/>
          </a:p>
          <a:p>
            <a:pPr indent="0" lvl="0" marL="0" rtl="0" algn="l">
              <a:spcBef>
                <a:spcPts val="0"/>
              </a:spcBef>
              <a:spcAft>
                <a:spcPts val="0"/>
              </a:spcAft>
              <a:buNone/>
            </a:pPr>
            <a:r>
              <a:t/>
            </a:r>
            <a:endParaRPr sz="1000"/>
          </a:p>
        </p:txBody>
      </p:sp>
      <p:pic>
        <p:nvPicPr>
          <p:cNvPr id="259" name="Google Shape;259;p31"/>
          <p:cNvPicPr preferRelativeResize="0"/>
          <p:nvPr/>
        </p:nvPicPr>
        <p:blipFill>
          <a:blip r:embed="rId6">
            <a:alphaModFix/>
          </a:blip>
          <a:stretch>
            <a:fillRect/>
          </a:stretch>
        </p:blipFill>
        <p:spPr>
          <a:xfrm>
            <a:off x="6185406" y="3078700"/>
            <a:ext cx="2628900" cy="733425"/>
          </a:xfrm>
          <a:prstGeom prst="rect">
            <a:avLst/>
          </a:prstGeom>
          <a:noFill/>
          <a:ln>
            <a:noFill/>
          </a:ln>
          <a:effectLst>
            <a:outerShdw blurRad="57150" rotWithShape="0" algn="bl" dir="5400000" dist="19050">
              <a:srgbClr val="000000">
                <a:alpha val="50000"/>
              </a:srgbClr>
            </a:outerShdw>
          </a:effectLst>
        </p:spPr>
      </p:pic>
      <p:sp>
        <p:nvSpPr>
          <p:cNvPr id="260" name="Google Shape;260;p31"/>
          <p:cNvSpPr txBox="1"/>
          <p:nvPr/>
        </p:nvSpPr>
        <p:spPr>
          <a:xfrm>
            <a:off x="6066901" y="3742625"/>
            <a:ext cx="301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4 SQL queries result when query ran for Menu table</a:t>
            </a:r>
            <a:endParaRPr sz="1000"/>
          </a:p>
          <a:p>
            <a:pPr indent="0" lvl="0" marL="0" rtl="0" algn="l">
              <a:spcBef>
                <a:spcPts val="0"/>
              </a:spcBef>
              <a:spcAft>
                <a:spcPts val="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545800"/>
            <a:ext cx="76887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200">
                <a:solidFill>
                  <a:srgbClr val="212121"/>
                </a:solidFill>
                <a:latin typeface="Amatic SC"/>
                <a:ea typeface="Amatic SC"/>
                <a:cs typeface="Amatic SC"/>
                <a:sym typeface="Amatic SC"/>
              </a:rPr>
              <a:t>Introduction	</a:t>
            </a:r>
            <a:endParaRPr/>
          </a:p>
        </p:txBody>
      </p:sp>
      <p:sp>
        <p:nvSpPr>
          <p:cNvPr id="93" name="Google Shape;93;p14"/>
          <p:cNvSpPr txBox="1"/>
          <p:nvPr>
            <p:ph idx="1" type="body"/>
          </p:nvPr>
        </p:nvSpPr>
        <p:spPr>
          <a:xfrm>
            <a:off x="727650" y="1825700"/>
            <a:ext cx="7688700" cy="18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434343"/>
                </a:solidFill>
                <a:latin typeface="Source Code Pro"/>
                <a:ea typeface="Source Code Pro"/>
                <a:cs typeface="Source Code Pro"/>
                <a:sym typeface="Source Code Pro"/>
              </a:rPr>
              <a:t>The University of the Virgin Islands currently does not have a website that shows their cafeteria menu. In order to see what’s on the menu, students, staff, and guests have to visit the cafeteria. To solve this problem, Alias        built a UVI cafeteria website. </a:t>
            </a:r>
            <a:endParaRPr sz="1700">
              <a:solidFill>
                <a:srgbClr val="434343"/>
              </a:solidFill>
              <a:latin typeface="Source Code Pro"/>
              <a:ea typeface="Source Code Pro"/>
              <a:cs typeface="Source Code Pro"/>
              <a:sym typeface="Source Code Pro"/>
            </a:endParaRPr>
          </a:p>
          <a:p>
            <a:pPr indent="0" lvl="0" marL="0" rtl="0" algn="l">
              <a:spcBef>
                <a:spcPts val="10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GitHub: Post Issue: Login</a:t>
            </a:r>
            <a:endParaRPr/>
          </a:p>
        </p:txBody>
      </p:sp>
      <p:sp>
        <p:nvSpPr>
          <p:cNvPr id="266" name="Google Shape;266;p32"/>
          <p:cNvSpPr txBox="1"/>
          <p:nvPr/>
        </p:nvSpPr>
        <p:spPr>
          <a:xfrm>
            <a:off x="196499" y="4428425"/>
            <a:ext cx="4604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Link to Issue Form: </a:t>
            </a:r>
            <a:r>
              <a:rPr lang="en" sz="1000" u="sng">
                <a:solidFill>
                  <a:schemeClr val="hlink"/>
                </a:solidFill>
                <a:hlinkClick r:id="rId3"/>
              </a:rPr>
              <a:t>https://github.com/tguadalupe/UVI-Dining/issues/1</a:t>
            </a:r>
            <a:endParaRPr sz="1000"/>
          </a:p>
          <a:p>
            <a:pPr indent="0" lvl="0" marL="0" rtl="0" algn="l">
              <a:spcBef>
                <a:spcPts val="0"/>
              </a:spcBef>
              <a:spcAft>
                <a:spcPts val="0"/>
              </a:spcAft>
              <a:buNone/>
            </a:pPr>
            <a:r>
              <a:t/>
            </a:r>
            <a:endParaRPr sz="1000"/>
          </a:p>
          <a:p>
            <a:pPr indent="0" lvl="0" marL="0" rtl="0" algn="ctr">
              <a:spcBef>
                <a:spcPts val="0"/>
              </a:spcBef>
              <a:spcAft>
                <a:spcPts val="0"/>
              </a:spcAft>
              <a:buNone/>
            </a:pPr>
            <a:r>
              <a:t/>
            </a:r>
            <a:endParaRPr sz="1000"/>
          </a:p>
        </p:txBody>
      </p:sp>
      <p:sp>
        <p:nvSpPr>
          <p:cNvPr id="267" name="Google Shape;267;p32"/>
          <p:cNvSpPr txBox="1"/>
          <p:nvPr/>
        </p:nvSpPr>
        <p:spPr>
          <a:xfrm>
            <a:off x="4946700" y="1685050"/>
            <a:ext cx="3778800" cy="25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Issue</a:t>
            </a:r>
            <a:r>
              <a:rPr lang="en"/>
              <a:t>: </a:t>
            </a:r>
            <a:endParaRPr/>
          </a:p>
          <a:p>
            <a:pPr indent="-317500" lvl="0" marL="457200" rtl="0" algn="l">
              <a:spcBef>
                <a:spcPts val="0"/>
              </a:spcBef>
              <a:spcAft>
                <a:spcPts val="0"/>
              </a:spcAft>
              <a:buSzPts val="1400"/>
              <a:buChar char="●"/>
            </a:pPr>
            <a:r>
              <a:rPr lang="en"/>
              <a:t>My user input value was not comparing if user is in the database.</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Resolved:</a:t>
            </a:r>
            <a:endParaRPr/>
          </a:p>
          <a:p>
            <a:pPr indent="-317500" lvl="0" marL="457200" rtl="0" algn="l">
              <a:spcBef>
                <a:spcPts val="0"/>
              </a:spcBef>
              <a:spcAft>
                <a:spcPts val="0"/>
              </a:spcAft>
              <a:buSzPts val="1400"/>
              <a:buChar char="●"/>
            </a:pPr>
            <a:r>
              <a:rPr lang="en"/>
              <a:t>If statement was not correct.</a:t>
            </a:r>
            <a:endParaRPr/>
          </a:p>
          <a:p>
            <a:pPr indent="-317500" lvl="0" marL="457200" rtl="0" algn="l">
              <a:spcBef>
                <a:spcPts val="0"/>
              </a:spcBef>
              <a:spcAft>
                <a:spcPts val="0"/>
              </a:spcAft>
              <a:buSzPts val="1400"/>
              <a:buChar char="●"/>
            </a:pPr>
            <a:r>
              <a:rPr lang="en"/>
              <a:t>Comparing variable to itself instead of the user input</a:t>
            </a:r>
            <a:endParaRPr/>
          </a:p>
        </p:txBody>
      </p:sp>
      <p:pic>
        <p:nvPicPr>
          <p:cNvPr id="268" name="Google Shape;268;p32"/>
          <p:cNvPicPr preferRelativeResize="0"/>
          <p:nvPr/>
        </p:nvPicPr>
        <p:blipFill>
          <a:blip r:embed="rId4">
            <a:alphaModFix/>
          </a:blip>
          <a:stretch>
            <a:fillRect/>
          </a:stretch>
        </p:blipFill>
        <p:spPr>
          <a:xfrm>
            <a:off x="158950" y="908125"/>
            <a:ext cx="4641900" cy="33411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GitHub: Post Issue: SignUp Issue</a:t>
            </a:r>
            <a:endParaRPr/>
          </a:p>
        </p:txBody>
      </p:sp>
      <p:sp>
        <p:nvSpPr>
          <p:cNvPr id="274" name="Google Shape;274;p33"/>
          <p:cNvSpPr txBox="1"/>
          <p:nvPr/>
        </p:nvSpPr>
        <p:spPr>
          <a:xfrm>
            <a:off x="196499" y="4428425"/>
            <a:ext cx="4604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Link to Issue Form: </a:t>
            </a:r>
            <a:r>
              <a:rPr lang="en" sz="1000" u="sng">
                <a:solidFill>
                  <a:schemeClr val="hlink"/>
                </a:solidFill>
                <a:hlinkClick r:id="rId3"/>
              </a:rPr>
              <a:t>https://github.com/tguadalupe/UVI-Dining/issues/2</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ctr">
              <a:spcBef>
                <a:spcPts val="0"/>
              </a:spcBef>
              <a:spcAft>
                <a:spcPts val="0"/>
              </a:spcAft>
              <a:buNone/>
            </a:pPr>
            <a:r>
              <a:t/>
            </a:r>
            <a:endParaRPr sz="1000"/>
          </a:p>
        </p:txBody>
      </p:sp>
      <p:sp>
        <p:nvSpPr>
          <p:cNvPr id="275" name="Google Shape;275;p33"/>
          <p:cNvSpPr txBox="1"/>
          <p:nvPr/>
        </p:nvSpPr>
        <p:spPr>
          <a:xfrm>
            <a:off x="4946700" y="1685050"/>
            <a:ext cx="3778800" cy="25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Issue: </a:t>
            </a:r>
            <a:endParaRPr/>
          </a:p>
          <a:p>
            <a:pPr indent="-317500" lvl="0" marL="457200" rtl="0" algn="l">
              <a:spcBef>
                <a:spcPts val="0"/>
              </a:spcBef>
              <a:spcAft>
                <a:spcPts val="0"/>
              </a:spcAft>
              <a:buSzPts val="1400"/>
              <a:buChar char="●"/>
            </a:pPr>
            <a:r>
              <a:rPr lang="en"/>
              <a:t>Attempt to insert campus option for user to pick which campus their are from.</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Resolved:</a:t>
            </a:r>
            <a:endParaRPr/>
          </a:p>
          <a:p>
            <a:pPr indent="-317500" lvl="0" marL="457200" rtl="0" algn="l">
              <a:spcBef>
                <a:spcPts val="0"/>
              </a:spcBef>
              <a:spcAft>
                <a:spcPts val="0"/>
              </a:spcAft>
              <a:buSzPts val="1400"/>
              <a:buChar char="●"/>
            </a:pPr>
            <a:r>
              <a:rPr lang="en"/>
              <a:t>Campus table was missing insert </a:t>
            </a:r>
            <a:r>
              <a:rPr lang="en"/>
              <a:t>values</a:t>
            </a:r>
            <a:r>
              <a:rPr lang="en"/>
              <a:t> for STT. </a:t>
            </a:r>
            <a:endParaRPr/>
          </a:p>
          <a:p>
            <a:pPr indent="-317500" lvl="0" marL="457200" rtl="0" algn="l">
              <a:spcBef>
                <a:spcPts val="0"/>
              </a:spcBef>
              <a:spcAft>
                <a:spcPts val="0"/>
              </a:spcAft>
              <a:buSzPts val="1400"/>
              <a:buChar char="●"/>
            </a:pPr>
            <a:r>
              <a:rPr lang="en"/>
              <a:t>It must have populated value for campus.</a:t>
            </a:r>
            <a:endParaRPr/>
          </a:p>
        </p:txBody>
      </p:sp>
      <p:pic>
        <p:nvPicPr>
          <p:cNvPr id="276" name="Google Shape;276;p33"/>
          <p:cNvPicPr preferRelativeResize="0"/>
          <p:nvPr/>
        </p:nvPicPr>
        <p:blipFill>
          <a:blip r:embed="rId4">
            <a:alphaModFix/>
          </a:blip>
          <a:stretch>
            <a:fillRect/>
          </a:stretch>
        </p:blipFill>
        <p:spPr>
          <a:xfrm>
            <a:off x="228600" y="763800"/>
            <a:ext cx="3379897" cy="358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18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View Welcome Page</a:t>
            </a:r>
            <a:endParaRPr/>
          </a:p>
        </p:txBody>
      </p:sp>
      <p:pic>
        <p:nvPicPr>
          <p:cNvPr id="282" name="Google Shape;282;p34"/>
          <p:cNvPicPr preferRelativeResize="0"/>
          <p:nvPr/>
        </p:nvPicPr>
        <p:blipFill>
          <a:blip r:embed="rId3">
            <a:alphaModFix/>
          </a:blip>
          <a:stretch>
            <a:fillRect/>
          </a:stretch>
        </p:blipFill>
        <p:spPr>
          <a:xfrm>
            <a:off x="847575" y="762025"/>
            <a:ext cx="7905000" cy="3445925"/>
          </a:xfrm>
          <a:prstGeom prst="rect">
            <a:avLst/>
          </a:prstGeom>
          <a:noFill/>
          <a:ln>
            <a:noFill/>
          </a:ln>
        </p:spPr>
      </p:pic>
      <p:sp>
        <p:nvSpPr>
          <p:cNvPr id="283" name="Google Shape;283;p34"/>
          <p:cNvSpPr txBox="1"/>
          <p:nvPr/>
        </p:nvSpPr>
        <p:spPr>
          <a:xfrm>
            <a:off x="2306800" y="4207950"/>
            <a:ext cx="43242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welcome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page all users will see.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18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Welcome Page Slideshow</a:t>
            </a:r>
            <a:endParaRPr/>
          </a:p>
        </p:txBody>
      </p:sp>
      <p:sp>
        <p:nvSpPr>
          <p:cNvPr id="289" name="Google Shape;289;p35"/>
          <p:cNvSpPr txBox="1"/>
          <p:nvPr/>
        </p:nvSpPr>
        <p:spPr>
          <a:xfrm>
            <a:off x="2306800" y="4207950"/>
            <a:ext cx="43242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welcome page slideshow.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Slideshow is auto and manual.</a:t>
            </a:r>
            <a:endParaRPr/>
          </a:p>
        </p:txBody>
      </p:sp>
      <p:pic>
        <p:nvPicPr>
          <p:cNvPr id="290" name="Google Shape;290;p35"/>
          <p:cNvPicPr preferRelativeResize="0"/>
          <p:nvPr/>
        </p:nvPicPr>
        <p:blipFill>
          <a:blip r:embed="rId3">
            <a:alphaModFix/>
          </a:blip>
          <a:stretch>
            <a:fillRect/>
          </a:stretch>
        </p:blipFill>
        <p:spPr>
          <a:xfrm>
            <a:off x="152400" y="899700"/>
            <a:ext cx="8839201" cy="294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8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Welcome Page Navigation Bars</a:t>
            </a:r>
            <a:endParaRPr/>
          </a:p>
        </p:txBody>
      </p:sp>
      <p:sp>
        <p:nvSpPr>
          <p:cNvPr id="296" name="Google Shape;296;p36"/>
          <p:cNvSpPr txBox="1"/>
          <p:nvPr/>
        </p:nvSpPr>
        <p:spPr>
          <a:xfrm>
            <a:off x="5130400" y="1158975"/>
            <a:ext cx="4324200" cy="1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welcome page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 navigation and bottom navigation bars 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hover feature.</a:t>
            </a:r>
            <a:endParaRPr/>
          </a:p>
        </p:txBody>
      </p:sp>
      <p:pic>
        <p:nvPicPr>
          <p:cNvPr id="297" name="Google Shape;297;p36"/>
          <p:cNvPicPr preferRelativeResize="0"/>
          <p:nvPr/>
        </p:nvPicPr>
        <p:blipFill>
          <a:blip r:embed="rId3">
            <a:alphaModFix/>
          </a:blip>
          <a:stretch>
            <a:fillRect/>
          </a:stretch>
        </p:blipFill>
        <p:spPr>
          <a:xfrm>
            <a:off x="298225" y="3357125"/>
            <a:ext cx="3943350" cy="1400175"/>
          </a:xfrm>
          <a:prstGeom prst="rect">
            <a:avLst/>
          </a:prstGeom>
          <a:noFill/>
          <a:ln>
            <a:noFill/>
          </a:ln>
        </p:spPr>
      </p:pic>
      <p:pic>
        <p:nvPicPr>
          <p:cNvPr id="298" name="Google Shape;298;p36"/>
          <p:cNvPicPr preferRelativeResize="0"/>
          <p:nvPr/>
        </p:nvPicPr>
        <p:blipFill>
          <a:blip r:embed="rId4">
            <a:alphaModFix/>
          </a:blip>
          <a:stretch>
            <a:fillRect/>
          </a:stretch>
        </p:blipFill>
        <p:spPr>
          <a:xfrm>
            <a:off x="106050" y="1039725"/>
            <a:ext cx="4906051" cy="97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Sign in Page</a:t>
            </a:r>
            <a:endParaRPr/>
          </a:p>
        </p:txBody>
      </p:sp>
      <p:sp>
        <p:nvSpPr>
          <p:cNvPr id="304" name="Google Shape;304;p37"/>
          <p:cNvSpPr txBox="1"/>
          <p:nvPr/>
        </p:nvSpPr>
        <p:spPr>
          <a:xfrm>
            <a:off x="2306800" y="4207950"/>
            <a:ext cx="43242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sign in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page the staff will sign in to. </a:t>
            </a:r>
            <a:endParaRPr/>
          </a:p>
        </p:txBody>
      </p:sp>
      <p:pic>
        <p:nvPicPr>
          <p:cNvPr id="305" name="Google Shape;305;p37"/>
          <p:cNvPicPr preferRelativeResize="0"/>
          <p:nvPr/>
        </p:nvPicPr>
        <p:blipFill>
          <a:blip r:embed="rId3">
            <a:alphaModFix/>
          </a:blip>
          <a:stretch>
            <a:fillRect/>
          </a:stretch>
        </p:blipFill>
        <p:spPr>
          <a:xfrm>
            <a:off x="892350" y="687600"/>
            <a:ext cx="7359293" cy="3520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Sign in Page Form</a:t>
            </a:r>
            <a:endParaRPr/>
          </a:p>
        </p:txBody>
      </p:sp>
      <p:sp>
        <p:nvSpPr>
          <p:cNvPr id="311" name="Google Shape;311;p38"/>
          <p:cNvSpPr txBox="1"/>
          <p:nvPr/>
        </p:nvSpPr>
        <p:spPr>
          <a:xfrm>
            <a:off x="2306800" y="4207950"/>
            <a:ext cx="4324200" cy="9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sign in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have to enter an email address and password.</a:t>
            </a:r>
            <a:endParaRPr/>
          </a:p>
        </p:txBody>
      </p:sp>
      <p:pic>
        <p:nvPicPr>
          <p:cNvPr id="312" name="Google Shape;312;p38"/>
          <p:cNvPicPr preferRelativeResize="0"/>
          <p:nvPr/>
        </p:nvPicPr>
        <p:blipFill>
          <a:blip r:embed="rId3">
            <a:alphaModFix/>
          </a:blip>
          <a:stretch>
            <a:fillRect/>
          </a:stretch>
        </p:blipFill>
        <p:spPr>
          <a:xfrm>
            <a:off x="66625" y="1082788"/>
            <a:ext cx="4324200" cy="2977930"/>
          </a:xfrm>
          <a:prstGeom prst="rect">
            <a:avLst/>
          </a:prstGeom>
          <a:noFill/>
          <a:ln>
            <a:noFill/>
          </a:ln>
        </p:spPr>
      </p:pic>
      <p:pic>
        <p:nvPicPr>
          <p:cNvPr id="313" name="Google Shape;313;p38"/>
          <p:cNvPicPr preferRelativeResize="0"/>
          <p:nvPr/>
        </p:nvPicPr>
        <p:blipFill>
          <a:blip r:embed="rId4">
            <a:alphaModFix/>
          </a:blip>
          <a:stretch>
            <a:fillRect/>
          </a:stretch>
        </p:blipFill>
        <p:spPr>
          <a:xfrm>
            <a:off x="4838857" y="1082800"/>
            <a:ext cx="4219017" cy="2880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Admin Page</a:t>
            </a:r>
            <a:endParaRPr/>
          </a:p>
        </p:txBody>
      </p:sp>
      <p:sp>
        <p:nvSpPr>
          <p:cNvPr id="319" name="Google Shape;319;p39"/>
          <p:cNvSpPr txBox="1"/>
          <p:nvPr/>
        </p:nvSpPr>
        <p:spPr>
          <a:xfrm>
            <a:off x="2306800" y="4207950"/>
            <a:ext cx="43242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admin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Cafeteria workers will see this page after signing in.</a:t>
            </a:r>
            <a:endParaRPr/>
          </a:p>
        </p:txBody>
      </p:sp>
      <p:pic>
        <p:nvPicPr>
          <p:cNvPr id="320" name="Google Shape;320;p39"/>
          <p:cNvPicPr preferRelativeResize="0"/>
          <p:nvPr/>
        </p:nvPicPr>
        <p:blipFill>
          <a:blip r:embed="rId3">
            <a:alphaModFix/>
          </a:blip>
          <a:stretch>
            <a:fillRect/>
          </a:stretch>
        </p:blipFill>
        <p:spPr>
          <a:xfrm>
            <a:off x="709175" y="840000"/>
            <a:ext cx="7957820" cy="3367949"/>
          </a:xfrm>
          <a:prstGeom prst="rect">
            <a:avLst/>
          </a:prstGeom>
          <a:noFill/>
          <a:ln>
            <a:noFill/>
          </a:ln>
        </p:spPr>
      </p:pic>
      <p:sp>
        <p:nvSpPr>
          <p:cNvPr id="321" name="Google Shape;321;p39"/>
          <p:cNvSpPr/>
          <p:nvPr/>
        </p:nvSpPr>
        <p:spPr>
          <a:xfrm rot="-1717451">
            <a:off x="256248" y="769569"/>
            <a:ext cx="1400235" cy="352004"/>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Admin Page Navigation Bar</a:t>
            </a:r>
            <a:endParaRPr/>
          </a:p>
        </p:txBody>
      </p:sp>
      <p:sp>
        <p:nvSpPr>
          <p:cNvPr id="327" name="Google Shape;327;p40"/>
          <p:cNvSpPr txBox="1"/>
          <p:nvPr/>
        </p:nvSpPr>
        <p:spPr>
          <a:xfrm>
            <a:off x="4819800" y="780400"/>
            <a:ext cx="43242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dmin page navigation 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 hover feature.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8" name="Google Shape;328;p40"/>
          <p:cNvPicPr preferRelativeResize="0"/>
          <p:nvPr/>
        </p:nvPicPr>
        <p:blipFill>
          <a:blip r:embed="rId3">
            <a:alphaModFix/>
          </a:blip>
          <a:stretch>
            <a:fillRect/>
          </a:stretch>
        </p:blipFill>
        <p:spPr>
          <a:xfrm>
            <a:off x="841750" y="601475"/>
            <a:ext cx="3384938" cy="4303500"/>
          </a:xfrm>
          <a:prstGeom prst="rect">
            <a:avLst/>
          </a:prstGeom>
          <a:noFill/>
          <a:ln>
            <a:noFill/>
          </a:ln>
        </p:spPr>
      </p:pic>
      <p:sp>
        <p:nvSpPr>
          <p:cNvPr id="329" name="Google Shape;329;p40"/>
          <p:cNvSpPr/>
          <p:nvPr/>
        </p:nvSpPr>
        <p:spPr>
          <a:xfrm rot="-1717451">
            <a:off x="256248" y="769569"/>
            <a:ext cx="1400235" cy="352004"/>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Add Worker</a:t>
            </a:r>
            <a:r>
              <a:rPr lang="en"/>
              <a:t> Page</a:t>
            </a:r>
            <a:endParaRPr/>
          </a:p>
        </p:txBody>
      </p:sp>
      <p:sp>
        <p:nvSpPr>
          <p:cNvPr id="335" name="Google Shape;335;p41"/>
          <p:cNvSpPr txBox="1"/>
          <p:nvPr/>
        </p:nvSpPr>
        <p:spPr>
          <a:xfrm>
            <a:off x="2274575" y="4243000"/>
            <a:ext cx="4324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a:t>
            </a:r>
            <a:r>
              <a:rPr lang="en"/>
              <a:t>worker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cafeteria workers can add coworkers.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36" name="Google Shape;336;p41"/>
          <p:cNvPicPr preferRelativeResize="0"/>
          <p:nvPr/>
        </p:nvPicPr>
        <p:blipFill>
          <a:blip r:embed="rId3">
            <a:alphaModFix/>
          </a:blip>
          <a:stretch>
            <a:fillRect/>
          </a:stretch>
        </p:blipFill>
        <p:spPr>
          <a:xfrm>
            <a:off x="152400" y="687600"/>
            <a:ext cx="8839198" cy="34029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545800"/>
            <a:ext cx="76887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200">
                <a:solidFill>
                  <a:srgbClr val="212121"/>
                </a:solidFill>
                <a:latin typeface="Amatic SC"/>
                <a:ea typeface="Amatic SC"/>
                <a:cs typeface="Amatic SC"/>
                <a:sym typeface="Amatic SC"/>
              </a:rPr>
              <a:t>SoW Form</a:t>
            </a:r>
            <a:r>
              <a:rPr lang="en" sz="4200">
                <a:solidFill>
                  <a:srgbClr val="212121"/>
                </a:solidFill>
                <a:latin typeface="Amatic SC"/>
                <a:ea typeface="Amatic SC"/>
                <a:cs typeface="Amatic SC"/>
                <a:sym typeface="Amatic SC"/>
              </a:rPr>
              <a:t>	</a:t>
            </a:r>
            <a:endParaRPr/>
          </a:p>
        </p:txBody>
      </p:sp>
      <p:sp>
        <p:nvSpPr>
          <p:cNvPr id="99" name="Google Shape;99;p15"/>
          <p:cNvSpPr txBox="1"/>
          <p:nvPr>
            <p:ph idx="1" type="body"/>
          </p:nvPr>
        </p:nvSpPr>
        <p:spPr>
          <a:xfrm>
            <a:off x="131100" y="1838975"/>
            <a:ext cx="4928100" cy="31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700">
                <a:solidFill>
                  <a:srgbClr val="000000"/>
                </a:solidFill>
                <a:latin typeface="Source Code Pro"/>
                <a:ea typeface="Source Code Pro"/>
                <a:cs typeface="Source Code Pro"/>
                <a:sym typeface="Source Code Pro"/>
              </a:rPr>
              <a:t>Design Features &amp; Functions</a:t>
            </a:r>
            <a:endParaRPr b="1" sz="1700">
              <a:solidFill>
                <a:srgbClr val="000000"/>
              </a:solidFill>
              <a:latin typeface="Source Code Pro"/>
              <a:ea typeface="Source Code Pro"/>
              <a:cs typeface="Source Code Pro"/>
              <a:sym typeface="Source Code Pro"/>
            </a:endParaRPr>
          </a:p>
          <a:p>
            <a:pPr indent="-330200" lvl="0" marL="457200" rtl="0" algn="l">
              <a:spcBef>
                <a:spcPts val="1600"/>
              </a:spcBef>
              <a:spcAft>
                <a:spcPts val="0"/>
              </a:spcAft>
              <a:buClr>
                <a:srgbClr val="000000"/>
              </a:buClr>
              <a:buSzPts val="1600"/>
              <a:buFont typeface="Source Code Pro"/>
              <a:buChar char="❖"/>
            </a:pPr>
            <a:r>
              <a:rPr lang="en" sz="1600">
                <a:solidFill>
                  <a:srgbClr val="000000"/>
                </a:solidFill>
                <a:latin typeface="Source Code Pro"/>
                <a:ea typeface="Source Code Pro"/>
                <a:cs typeface="Source Code Pro"/>
                <a:sym typeface="Source Code Pro"/>
              </a:rPr>
              <a:t>Staff can log in</a:t>
            </a:r>
            <a:endParaRPr sz="1600">
              <a:solidFill>
                <a:srgbClr val="000000"/>
              </a:solidFill>
              <a:latin typeface="Source Code Pro"/>
              <a:ea typeface="Source Code Pro"/>
              <a:cs typeface="Source Code Pro"/>
              <a:sym typeface="Source Code Pro"/>
            </a:endParaRPr>
          </a:p>
          <a:p>
            <a:pPr indent="-330200" lvl="0" marL="457200" rtl="0" algn="l">
              <a:spcBef>
                <a:spcPts val="0"/>
              </a:spcBef>
              <a:spcAft>
                <a:spcPts val="0"/>
              </a:spcAft>
              <a:buClr>
                <a:srgbClr val="000000"/>
              </a:buClr>
              <a:buSzPts val="1600"/>
              <a:buFont typeface="Source Code Pro"/>
              <a:buChar char="❖"/>
            </a:pPr>
            <a:r>
              <a:rPr lang="en" sz="1600">
                <a:solidFill>
                  <a:srgbClr val="000000"/>
                </a:solidFill>
                <a:latin typeface="Source Code Pro"/>
                <a:ea typeface="Source Code Pro"/>
                <a:cs typeface="Source Code Pro"/>
                <a:sym typeface="Source Code Pro"/>
              </a:rPr>
              <a:t>Staff can add food</a:t>
            </a:r>
            <a:endParaRPr sz="1600">
              <a:solidFill>
                <a:srgbClr val="000000"/>
              </a:solidFill>
              <a:latin typeface="Source Code Pro"/>
              <a:ea typeface="Source Code Pro"/>
              <a:cs typeface="Source Code Pro"/>
              <a:sym typeface="Source Code Pro"/>
            </a:endParaRPr>
          </a:p>
          <a:p>
            <a:pPr indent="-330200" lvl="0" marL="457200" rtl="0" algn="l">
              <a:spcBef>
                <a:spcPts val="0"/>
              </a:spcBef>
              <a:spcAft>
                <a:spcPts val="0"/>
              </a:spcAft>
              <a:buClr>
                <a:srgbClr val="000000"/>
              </a:buClr>
              <a:buSzPts val="1600"/>
              <a:buFont typeface="Source Code Pro"/>
              <a:buChar char="❖"/>
            </a:pPr>
            <a:r>
              <a:rPr lang="en" sz="1600">
                <a:solidFill>
                  <a:srgbClr val="000000"/>
                </a:solidFill>
                <a:latin typeface="Source Code Pro"/>
                <a:ea typeface="Source Code Pro"/>
                <a:cs typeface="Source Code Pro"/>
                <a:sym typeface="Source Code Pro"/>
              </a:rPr>
              <a:t>Staff can display food </a:t>
            </a:r>
            <a:endParaRPr b="1" sz="1600">
              <a:solidFill>
                <a:srgbClr val="434343"/>
              </a:solidFill>
              <a:latin typeface="Source Code Pro"/>
              <a:ea typeface="Source Code Pro"/>
              <a:cs typeface="Source Code Pro"/>
              <a:sym typeface="Source Code Pro"/>
            </a:endParaRPr>
          </a:p>
          <a:p>
            <a:pPr indent="0" lvl="0" marL="0" rtl="0" algn="l">
              <a:spcBef>
                <a:spcPts val="1600"/>
              </a:spcBef>
              <a:spcAft>
                <a:spcPts val="0"/>
              </a:spcAft>
              <a:buNone/>
            </a:pPr>
            <a:r>
              <a:rPr b="1" lang="en" sz="1700">
                <a:solidFill>
                  <a:srgbClr val="434343"/>
                </a:solidFill>
                <a:latin typeface="Source Code Pro"/>
                <a:ea typeface="Source Code Pro"/>
                <a:cs typeface="Source Code Pro"/>
                <a:sym typeface="Source Code Pro"/>
              </a:rPr>
              <a:t>Bonus:</a:t>
            </a:r>
            <a:endParaRPr b="1" sz="1700">
              <a:solidFill>
                <a:srgbClr val="434343"/>
              </a:solidFill>
              <a:latin typeface="Source Code Pro"/>
              <a:ea typeface="Source Code Pro"/>
              <a:cs typeface="Source Code Pro"/>
              <a:sym typeface="Source Code Pro"/>
            </a:endParaRPr>
          </a:p>
          <a:p>
            <a:pPr indent="-330200" lvl="0" marL="457200" rtl="0" algn="l">
              <a:spcBef>
                <a:spcPts val="1000"/>
              </a:spcBef>
              <a:spcAft>
                <a:spcPts val="0"/>
              </a:spcAft>
              <a:buClr>
                <a:srgbClr val="434343"/>
              </a:buClr>
              <a:buSzPts val="1600"/>
              <a:buFont typeface="Source Code Pro"/>
              <a:buChar char="❖"/>
            </a:pPr>
            <a:r>
              <a:rPr lang="en" sz="1600">
                <a:solidFill>
                  <a:srgbClr val="434343"/>
                </a:solidFill>
                <a:latin typeface="Source Code Pro"/>
                <a:ea typeface="Source Code Pro"/>
                <a:cs typeface="Source Code Pro"/>
                <a:sym typeface="Source Code Pro"/>
              </a:rPr>
              <a:t>Staff can add a user.</a:t>
            </a:r>
            <a:endParaRPr sz="1600">
              <a:solidFill>
                <a:srgbClr val="434343"/>
              </a:solidFill>
              <a:latin typeface="Source Code Pro"/>
              <a:ea typeface="Source Code Pro"/>
              <a:cs typeface="Source Code Pro"/>
              <a:sym typeface="Source Code Pro"/>
            </a:endParaRPr>
          </a:p>
          <a:p>
            <a:pPr indent="-330200" lvl="0" marL="457200" rtl="0" algn="l">
              <a:spcBef>
                <a:spcPts val="0"/>
              </a:spcBef>
              <a:spcAft>
                <a:spcPts val="0"/>
              </a:spcAft>
              <a:buClr>
                <a:srgbClr val="434343"/>
              </a:buClr>
              <a:buSzPts val="1600"/>
              <a:buFont typeface="Source Code Pro"/>
              <a:buChar char="❖"/>
            </a:pPr>
            <a:r>
              <a:rPr lang="en" sz="1600">
                <a:solidFill>
                  <a:srgbClr val="434343"/>
                </a:solidFill>
                <a:latin typeface="Source Code Pro"/>
                <a:ea typeface="Source Code Pro"/>
                <a:cs typeface="Source Code Pro"/>
                <a:sym typeface="Source Code Pro"/>
              </a:rPr>
              <a:t>Staff can log out</a:t>
            </a:r>
            <a:endParaRPr sz="1600">
              <a:solidFill>
                <a:srgbClr val="434343"/>
              </a:solidFill>
              <a:latin typeface="Source Code Pro"/>
              <a:ea typeface="Source Code Pro"/>
              <a:cs typeface="Source Code Pro"/>
              <a:sym typeface="Source Code Pro"/>
            </a:endParaRPr>
          </a:p>
          <a:p>
            <a:pPr indent="0" lvl="0" marL="0" rtl="0" algn="l">
              <a:spcBef>
                <a:spcPts val="1000"/>
              </a:spcBef>
              <a:spcAft>
                <a:spcPts val="0"/>
              </a:spcAft>
              <a:buNone/>
            </a:pPr>
            <a:r>
              <a:t/>
            </a:r>
            <a:endParaRPr sz="1700">
              <a:solidFill>
                <a:srgbClr val="434343"/>
              </a:solidFill>
              <a:latin typeface="Source Code Pro"/>
              <a:ea typeface="Source Code Pro"/>
              <a:cs typeface="Source Code Pro"/>
              <a:sym typeface="Source Code Pro"/>
            </a:endParaRPr>
          </a:p>
          <a:p>
            <a:pPr indent="0" lvl="0" marL="0" rtl="0" algn="l">
              <a:spcBef>
                <a:spcPts val="1000"/>
              </a:spcBef>
              <a:spcAft>
                <a:spcPts val="1600"/>
              </a:spcAft>
              <a:buNone/>
            </a:pPr>
            <a:r>
              <a:t/>
            </a:r>
            <a:endParaRPr/>
          </a:p>
        </p:txBody>
      </p:sp>
      <p:pic>
        <p:nvPicPr>
          <p:cNvPr id="100" name="Google Shape;100;p15"/>
          <p:cNvPicPr preferRelativeResize="0"/>
          <p:nvPr/>
        </p:nvPicPr>
        <p:blipFill>
          <a:blip r:embed="rId3">
            <a:alphaModFix/>
          </a:blip>
          <a:stretch>
            <a:fillRect/>
          </a:stretch>
        </p:blipFill>
        <p:spPr>
          <a:xfrm>
            <a:off x="5767075" y="1838975"/>
            <a:ext cx="2977000" cy="297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2"/>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a:t>
            </a:r>
            <a:r>
              <a:rPr lang="en"/>
              <a:t>Add Worker Page Form</a:t>
            </a:r>
            <a:endParaRPr/>
          </a:p>
        </p:txBody>
      </p:sp>
      <p:sp>
        <p:nvSpPr>
          <p:cNvPr id="342" name="Google Shape;342;p42"/>
          <p:cNvSpPr txBox="1"/>
          <p:nvPr/>
        </p:nvSpPr>
        <p:spPr>
          <a:xfrm>
            <a:off x="5220000" y="837200"/>
            <a:ext cx="39240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worker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cafeteria workers can add coworkers.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3" name="Google Shape;343;p42"/>
          <p:cNvPicPr preferRelativeResize="0"/>
          <p:nvPr/>
        </p:nvPicPr>
        <p:blipFill>
          <a:blip r:embed="rId3">
            <a:alphaModFix/>
          </a:blip>
          <a:stretch>
            <a:fillRect/>
          </a:stretch>
        </p:blipFill>
        <p:spPr>
          <a:xfrm>
            <a:off x="198850" y="678100"/>
            <a:ext cx="4652376" cy="1822950"/>
          </a:xfrm>
          <a:prstGeom prst="rect">
            <a:avLst/>
          </a:prstGeom>
          <a:noFill/>
          <a:ln>
            <a:noFill/>
          </a:ln>
        </p:spPr>
      </p:pic>
      <p:pic>
        <p:nvPicPr>
          <p:cNvPr id="344" name="Google Shape;344;p42"/>
          <p:cNvPicPr preferRelativeResize="0"/>
          <p:nvPr/>
        </p:nvPicPr>
        <p:blipFill>
          <a:blip r:embed="rId4">
            <a:alphaModFix/>
          </a:blip>
          <a:stretch>
            <a:fillRect/>
          </a:stretch>
        </p:blipFill>
        <p:spPr>
          <a:xfrm>
            <a:off x="66625" y="2998100"/>
            <a:ext cx="6323051" cy="1451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a:t>
            </a:r>
            <a:r>
              <a:rPr lang="en"/>
              <a:t>Other Pages Template</a:t>
            </a:r>
            <a:endParaRPr/>
          </a:p>
        </p:txBody>
      </p:sp>
      <p:pic>
        <p:nvPicPr>
          <p:cNvPr id="350" name="Google Shape;350;p43"/>
          <p:cNvPicPr preferRelativeResize="0"/>
          <p:nvPr/>
        </p:nvPicPr>
        <p:blipFill>
          <a:blip r:embed="rId3">
            <a:alphaModFix/>
          </a:blip>
          <a:stretch>
            <a:fillRect/>
          </a:stretch>
        </p:blipFill>
        <p:spPr>
          <a:xfrm>
            <a:off x="1915725" y="800125"/>
            <a:ext cx="5163224" cy="3679400"/>
          </a:xfrm>
          <a:prstGeom prst="rect">
            <a:avLst/>
          </a:prstGeom>
          <a:noFill/>
          <a:ln>
            <a:noFill/>
          </a:ln>
        </p:spPr>
      </p:pic>
      <p:pic>
        <p:nvPicPr>
          <p:cNvPr id="351" name="Google Shape;351;p43"/>
          <p:cNvPicPr preferRelativeResize="0"/>
          <p:nvPr/>
        </p:nvPicPr>
        <p:blipFill>
          <a:blip r:embed="rId4">
            <a:alphaModFix/>
          </a:blip>
          <a:stretch>
            <a:fillRect/>
          </a:stretch>
        </p:blipFill>
        <p:spPr>
          <a:xfrm>
            <a:off x="7410650" y="1005750"/>
            <a:ext cx="933450" cy="209550"/>
          </a:xfrm>
          <a:prstGeom prst="rect">
            <a:avLst/>
          </a:prstGeom>
          <a:noFill/>
          <a:ln>
            <a:noFill/>
          </a:ln>
        </p:spPr>
      </p:pic>
      <p:sp>
        <p:nvSpPr>
          <p:cNvPr id="352" name="Google Shape;352;p43"/>
          <p:cNvSpPr txBox="1"/>
          <p:nvPr/>
        </p:nvSpPr>
        <p:spPr>
          <a:xfrm>
            <a:off x="2197525" y="4479525"/>
            <a:ext cx="3924000" cy="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 of other webpages.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3" name="Google Shape;353;p43"/>
          <p:cNvSpPr/>
          <p:nvPr/>
        </p:nvSpPr>
        <p:spPr>
          <a:xfrm rot="-1717451">
            <a:off x="1329923" y="772894"/>
            <a:ext cx="1400235" cy="352004"/>
          </a:xfrm>
          <a:prstGeom prst="roundRect">
            <a:avLst>
              <a:gd fmla="val 45844" name="adj"/>
            </a:avLst>
          </a:prstGeom>
          <a:solidFill>
            <a:srgbClr val="FFA20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wy"/>
                <a:ea typeface="Chewy"/>
                <a:cs typeface="Chewy"/>
                <a:sym typeface="Chewy"/>
              </a:rPr>
              <a:t>NEW FEATURE!</a:t>
            </a:r>
            <a:endParaRPr>
              <a:solidFill>
                <a:srgbClr val="FFFFFF"/>
              </a:solidFill>
              <a:latin typeface="Chewy"/>
              <a:ea typeface="Chewy"/>
              <a:cs typeface="Chewy"/>
              <a:sym typeface="Chew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GitHub </a:t>
            </a:r>
            <a:r>
              <a:rPr lang="en"/>
              <a:t>Repository</a:t>
            </a:r>
            <a:endParaRPr/>
          </a:p>
        </p:txBody>
      </p:sp>
      <p:pic>
        <p:nvPicPr>
          <p:cNvPr id="359" name="Google Shape;359;p44"/>
          <p:cNvPicPr preferRelativeResize="0"/>
          <p:nvPr/>
        </p:nvPicPr>
        <p:blipFill>
          <a:blip r:embed="rId3">
            <a:alphaModFix/>
          </a:blip>
          <a:stretch>
            <a:fillRect/>
          </a:stretch>
        </p:blipFill>
        <p:spPr>
          <a:xfrm>
            <a:off x="7410650" y="1005750"/>
            <a:ext cx="933450" cy="209550"/>
          </a:xfrm>
          <a:prstGeom prst="rect">
            <a:avLst/>
          </a:prstGeom>
          <a:noFill/>
          <a:ln>
            <a:noFill/>
          </a:ln>
        </p:spPr>
      </p:pic>
      <p:sp>
        <p:nvSpPr>
          <p:cNvPr id="360" name="Google Shape;360;p44"/>
          <p:cNvSpPr txBox="1"/>
          <p:nvPr/>
        </p:nvSpPr>
        <p:spPr>
          <a:xfrm>
            <a:off x="66625" y="1775225"/>
            <a:ext cx="2535000" cy="18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our github </a:t>
            </a:r>
            <a:r>
              <a:rPr lang="en"/>
              <a:t>repository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the problems we encountered and our project.</a:t>
            </a:r>
            <a:endParaRPr/>
          </a:p>
          <a:p>
            <a:pPr indent="0" lvl="0" marL="0" rtl="0" algn="l">
              <a:spcBef>
                <a:spcPts val="0"/>
              </a:spcBef>
              <a:spcAft>
                <a:spcPts val="0"/>
              </a:spcAft>
              <a:buNone/>
            </a:pPr>
            <a:r>
              <a:t/>
            </a:r>
            <a:endParaRPr/>
          </a:p>
        </p:txBody>
      </p:sp>
      <p:pic>
        <p:nvPicPr>
          <p:cNvPr id="361" name="Google Shape;361;p44"/>
          <p:cNvPicPr preferRelativeResize="0"/>
          <p:nvPr/>
        </p:nvPicPr>
        <p:blipFill>
          <a:blip r:embed="rId4">
            <a:alphaModFix/>
          </a:blip>
          <a:stretch>
            <a:fillRect/>
          </a:stretch>
        </p:blipFill>
        <p:spPr>
          <a:xfrm>
            <a:off x="2903150" y="1553300"/>
            <a:ext cx="6154751" cy="2684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View Errors</a:t>
            </a:r>
            <a:endParaRPr/>
          </a:p>
        </p:txBody>
      </p:sp>
      <p:sp>
        <p:nvSpPr>
          <p:cNvPr id="367" name="Google Shape;367;p45"/>
          <p:cNvSpPr txBox="1"/>
          <p:nvPr/>
        </p:nvSpPr>
        <p:spPr>
          <a:xfrm>
            <a:off x="66625" y="1390775"/>
            <a:ext cx="25350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Welcome page and food page view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screenshot of me posting my errors on github.</a:t>
            </a:r>
            <a:endParaRPr/>
          </a:p>
          <a:p>
            <a:pPr indent="0" lvl="0" marL="0" rtl="0" algn="l">
              <a:spcBef>
                <a:spcPts val="0"/>
              </a:spcBef>
              <a:spcAft>
                <a:spcPts val="0"/>
              </a:spcAft>
              <a:buNone/>
            </a:pPr>
            <a:r>
              <a:t/>
            </a:r>
            <a:endParaRPr/>
          </a:p>
        </p:txBody>
      </p:sp>
      <p:pic>
        <p:nvPicPr>
          <p:cNvPr id="368" name="Google Shape;368;p45"/>
          <p:cNvPicPr preferRelativeResize="0"/>
          <p:nvPr/>
        </p:nvPicPr>
        <p:blipFill>
          <a:blip r:embed="rId3">
            <a:alphaModFix/>
          </a:blip>
          <a:stretch>
            <a:fillRect/>
          </a:stretch>
        </p:blipFill>
        <p:spPr>
          <a:xfrm>
            <a:off x="3155025" y="535200"/>
            <a:ext cx="5988974" cy="2162675"/>
          </a:xfrm>
          <a:prstGeom prst="rect">
            <a:avLst/>
          </a:prstGeom>
          <a:noFill/>
          <a:ln>
            <a:noFill/>
          </a:ln>
        </p:spPr>
      </p:pic>
      <p:pic>
        <p:nvPicPr>
          <p:cNvPr id="369" name="Google Shape;369;p45"/>
          <p:cNvPicPr preferRelativeResize="0"/>
          <p:nvPr/>
        </p:nvPicPr>
        <p:blipFill>
          <a:blip r:embed="rId4">
            <a:alphaModFix/>
          </a:blip>
          <a:stretch>
            <a:fillRect/>
          </a:stretch>
        </p:blipFill>
        <p:spPr>
          <a:xfrm>
            <a:off x="968025" y="806900"/>
            <a:ext cx="933450" cy="209550"/>
          </a:xfrm>
          <a:prstGeom prst="rect">
            <a:avLst/>
          </a:prstGeom>
          <a:noFill/>
          <a:ln>
            <a:noFill/>
          </a:ln>
        </p:spPr>
      </p:pic>
      <p:pic>
        <p:nvPicPr>
          <p:cNvPr id="370" name="Google Shape;370;p45"/>
          <p:cNvPicPr preferRelativeResize="0"/>
          <p:nvPr/>
        </p:nvPicPr>
        <p:blipFill>
          <a:blip r:embed="rId5">
            <a:alphaModFix/>
          </a:blip>
          <a:stretch>
            <a:fillRect/>
          </a:stretch>
        </p:blipFill>
        <p:spPr>
          <a:xfrm>
            <a:off x="0" y="2775655"/>
            <a:ext cx="5988974" cy="2308245"/>
          </a:xfrm>
          <a:prstGeom prst="rect">
            <a:avLst/>
          </a:prstGeom>
          <a:noFill/>
          <a:ln>
            <a:noFill/>
          </a:ln>
        </p:spPr>
      </p:pic>
      <p:sp>
        <p:nvSpPr>
          <p:cNvPr id="371" name="Google Shape;371;p45"/>
          <p:cNvSpPr/>
          <p:nvPr/>
        </p:nvSpPr>
        <p:spPr>
          <a:xfrm>
            <a:off x="7374224" y="3871025"/>
            <a:ext cx="1285875" cy="638175"/>
          </a:xfrm>
          <a:prstGeom prst="rect">
            <a:avLst/>
          </a:prstGeom>
          <a:noFill/>
          <a:ln>
            <a:noFill/>
          </a:ln>
        </p:spPr>
      </p:sp>
      <p:sp>
        <p:nvSpPr>
          <p:cNvPr id="372" name="Google Shape;372;p45"/>
          <p:cNvSpPr txBox="1"/>
          <p:nvPr/>
        </p:nvSpPr>
        <p:spPr>
          <a:xfrm>
            <a:off x="5988975" y="2775650"/>
            <a:ext cx="3000000" cy="8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Link to Issue Form: </a:t>
            </a:r>
            <a:r>
              <a:rPr lang="en" sz="1000" u="sng">
                <a:solidFill>
                  <a:schemeClr val="hlink"/>
                </a:solidFill>
                <a:hlinkClick r:id="rId6"/>
              </a:rPr>
              <a:t>https://github.com/tguadalupe/UVI-Dining/issues/3</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u="sng">
                <a:solidFill>
                  <a:schemeClr val="hlink"/>
                </a:solidFill>
                <a:hlinkClick r:id="rId7"/>
              </a:rPr>
              <a:t>https://github.com/tguadalupe/UVI-Dining/issues/6</a:t>
            </a:r>
            <a:r>
              <a:rPr lang="en" sz="1000"/>
              <a:t> </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Rhonda - Other Github Errors</a:t>
            </a:r>
            <a:endParaRPr/>
          </a:p>
        </p:txBody>
      </p:sp>
      <p:sp>
        <p:nvSpPr>
          <p:cNvPr id="378" name="Google Shape;378;p46"/>
          <p:cNvSpPr txBox="1"/>
          <p:nvPr/>
        </p:nvSpPr>
        <p:spPr>
          <a:xfrm>
            <a:off x="1988800" y="3750425"/>
            <a:ext cx="43080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picture of errors Thalia encountered</a:t>
            </a:r>
            <a:endParaRPr/>
          </a:p>
        </p:txBody>
      </p:sp>
      <p:sp>
        <p:nvSpPr>
          <p:cNvPr id="379" name="Google Shape;379;p46"/>
          <p:cNvSpPr/>
          <p:nvPr/>
        </p:nvSpPr>
        <p:spPr>
          <a:xfrm>
            <a:off x="7374224" y="3871025"/>
            <a:ext cx="1285875" cy="638175"/>
          </a:xfrm>
          <a:prstGeom prst="rect">
            <a:avLst/>
          </a:prstGeom>
          <a:noFill/>
          <a:ln>
            <a:noFill/>
          </a:ln>
        </p:spPr>
      </p:sp>
      <p:pic>
        <p:nvPicPr>
          <p:cNvPr id="380" name="Google Shape;380;p46"/>
          <p:cNvPicPr preferRelativeResize="0"/>
          <p:nvPr/>
        </p:nvPicPr>
        <p:blipFill>
          <a:blip r:embed="rId3">
            <a:alphaModFix/>
          </a:blip>
          <a:stretch>
            <a:fillRect/>
          </a:stretch>
        </p:blipFill>
        <p:spPr>
          <a:xfrm>
            <a:off x="1519775" y="627300"/>
            <a:ext cx="6104442" cy="3031025"/>
          </a:xfrm>
          <a:prstGeom prst="rect">
            <a:avLst/>
          </a:prstGeom>
          <a:noFill/>
          <a:ln>
            <a:noFill/>
          </a:ln>
        </p:spPr>
      </p:pic>
      <p:pic>
        <p:nvPicPr>
          <p:cNvPr id="381" name="Google Shape;381;p46"/>
          <p:cNvPicPr preferRelativeResize="0"/>
          <p:nvPr/>
        </p:nvPicPr>
        <p:blipFill>
          <a:blip r:embed="rId4">
            <a:alphaModFix/>
          </a:blip>
          <a:stretch>
            <a:fillRect/>
          </a:stretch>
        </p:blipFill>
        <p:spPr>
          <a:xfrm>
            <a:off x="77900" y="1093175"/>
            <a:ext cx="1504950" cy="238125"/>
          </a:xfrm>
          <a:prstGeom prst="rect">
            <a:avLst/>
          </a:prstGeom>
          <a:noFill/>
          <a:ln>
            <a:noFill/>
          </a:ln>
        </p:spPr>
      </p:pic>
      <p:sp>
        <p:nvSpPr>
          <p:cNvPr id="382" name="Google Shape;382;p46"/>
          <p:cNvSpPr txBox="1"/>
          <p:nvPr/>
        </p:nvSpPr>
        <p:spPr>
          <a:xfrm>
            <a:off x="77900" y="4273625"/>
            <a:ext cx="3000000" cy="8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Link to Issue Form: </a:t>
            </a:r>
            <a:r>
              <a:rPr lang="en" sz="1000" u="sng">
                <a:solidFill>
                  <a:schemeClr val="hlink"/>
                </a:solidFill>
                <a:hlinkClick r:id="rId5"/>
              </a:rPr>
              <a:t>https://github.com/tguadalupe/UVI-Dining/issues/2</a:t>
            </a:r>
            <a:r>
              <a:rPr lang="en" sz="1000"/>
              <a:t> </a:t>
            </a:r>
            <a:r>
              <a:rPr lang="en" sz="1000"/>
              <a:t> </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7"/>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a:t>
            </a:r>
            <a:r>
              <a:rPr lang="en"/>
              <a:t> - Project download link</a:t>
            </a:r>
            <a:endParaRPr/>
          </a:p>
        </p:txBody>
      </p:sp>
      <p:sp>
        <p:nvSpPr>
          <p:cNvPr id="388" name="Google Shape;388;p47"/>
          <p:cNvSpPr txBox="1"/>
          <p:nvPr/>
        </p:nvSpPr>
        <p:spPr>
          <a:xfrm>
            <a:off x="1620550" y="1626575"/>
            <a:ext cx="5793000" cy="109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If you want to see our project or play with it you can download our project from github.</a:t>
            </a:r>
            <a:endParaRPr sz="1800"/>
          </a:p>
          <a:p>
            <a:pPr indent="0" lvl="0" marL="0" rtl="0" algn="ctr">
              <a:spcBef>
                <a:spcPts val="0"/>
              </a:spcBef>
              <a:spcAft>
                <a:spcPts val="0"/>
              </a:spcAft>
              <a:buNone/>
            </a:pPr>
            <a:r>
              <a:rPr lang="en" sz="1800"/>
              <a:t>Thank you</a:t>
            </a:r>
            <a:endParaRPr sz="1800"/>
          </a:p>
        </p:txBody>
      </p:sp>
      <p:sp>
        <p:nvSpPr>
          <p:cNvPr id="389" name="Google Shape;389;p47"/>
          <p:cNvSpPr txBox="1"/>
          <p:nvPr/>
        </p:nvSpPr>
        <p:spPr>
          <a:xfrm>
            <a:off x="1434350" y="3150575"/>
            <a:ext cx="6244800" cy="109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Project link:</a:t>
            </a:r>
            <a:r>
              <a:rPr lang="en" sz="2400"/>
              <a:t> </a:t>
            </a:r>
            <a:r>
              <a:rPr lang="en" sz="2400" u="sng">
                <a:solidFill>
                  <a:schemeClr val="hlink"/>
                </a:solidFill>
                <a:hlinkClick r:id="rId3"/>
              </a:rPr>
              <a:t>https://github.com/tguadalupe/UVI-Dining</a:t>
            </a:r>
            <a:endParaRPr sz="2400"/>
          </a:p>
          <a:p>
            <a:pPr indent="0" lvl="0" marL="0" rtl="0" algn="ctr">
              <a:spcBef>
                <a:spcPts val="0"/>
              </a:spcBef>
              <a:spcAft>
                <a:spcPts val="0"/>
              </a:spcAft>
              <a:buNone/>
            </a:pPr>
            <a:r>
              <a:t/>
            </a:r>
            <a:endParaRPr sz="2400"/>
          </a:p>
        </p:txBody>
      </p:sp>
      <p:pic>
        <p:nvPicPr>
          <p:cNvPr id="390" name="Google Shape;390;p47"/>
          <p:cNvPicPr preferRelativeResize="0"/>
          <p:nvPr/>
        </p:nvPicPr>
        <p:blipFill>
          <a:blip r:embed="rId4">
            <a:alphaModFix/>
          </a:blip>
          <a:stretch>
            <a:fillRect/>
          </a:stretch>
        </p:blipFill>
        <p:spPr>
          <a:xfrm>
            <a:off x="7112025" y="1075450"/>
            <a:ext cx="904875" cy="19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nvSpPr>
        <p:spPr>
          <a:xfrm>
            <a:off x="434800" y="2412875"/>
            <a:ext cx="3999900" cy="235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7C7CE0"/>
                </a:solidFill>
                <a:latin typeface="Source Code Pro"/>
                <a:ea typeface="Source Code Pro"/>
                <a:cs typeface="Source Code Pro"/>
                <a:sym typeface="Source Code Pro"/>
              </a:rPr>
              <a:t>Rhonda</a:t>
            </a:r>
            <a:endParaRPr b="1" u="sng">
              <a:solidFill>
                <a:srgbClr val="7C7CE0"/>
              </a:solidFill>
              <a:latin typeface="Source Code Pro"/>
              <a:ea typeface="Source Code Pro"/>
              <a:cs typeface="Source Code Pro"/>
              <a:sym typeface="Source Code Pro"/>
            </a:endParaRPr>
          </a:p>
          <a:p>
            <a:pPr indent="0" lvl="0" marL="0" rtl="0" algn="ctr">
              <a:lnSpc>
                <a:spcPct val="115000"/>
              </a:lnSpc>
              <a:spcBef>
                <a:spcPts val="1600"/>
              </a:spcBef>
              <a:spcAft>
                <a:spcPts val="0"/>
              </a:spcAft>
              <a:buNone/>
            </a:pPr>
            <a:r>
              <a:rPr lang="en">
                <a:solidFill>
                  <a:srgbClr val="666666"/>
                </a:solidFill>
                <a:latin typeface="Source Code Pro"/>
                <a:ea typeface="Source Code Pro"/>
                <a:cs typeface="Source Code Pro"/>
                <a:sym typeface="Source Code Pro"/>
              </a:rPr>
              <a:t>Frontend(</a:t>
            </a:r>
            <a:r>
              <a:rPr b="1" lang="en">
                <a:solidFill>
                  <a:srgbClr val="666666"/>
                </a:solidFill>
                <a:latin typeface="Source Code Pro"/>
                <a:ea typeface="Source Code Pro"/>
                <a:cs typeface="Source Code Pro"/>
                <a:sym typeface="Source Code Pro"/>
              </a:rPr>
              <a:t>View</a:t>
            </a:r>
            <a:r>
              <a:rPr lang="en">
                <a:solidFill>
                  <a:srgbClr val="666666"/>
                </a:solidFill>
                <a:latin typeface="Source Code Pro"/>
                <a:ea typeface="Source Code Pro"/>
                <a:cs typeface="Source Code Pro"/>
                <a:sym typeface="Source Code Pro"/>
              </a:rPr>
              <a:t>)</a:t>
            </a:r>
            <a:endParaRPr>
              <a:solidFill>
                <a:srgbClr val="666666"/>
              </a:solidFill>
              <a:latin typeface="Source Code Pro"/>
              <a:ea typeface="Source Code Pro"/>
              <a:cs typeface="Source Code Pro"/>
              <a:sym typeface="Source Code Pro"/>
            </a:endParaRPr>
          </a:p>
          <a:p>
            <a:pPr indent="0" lvl="0" marL="0" rtl="0" algn="ctr">
              <a:lnSpc>
                <a:spcPct val="115000"/>
              </a:lnSpc>
              <a:spcBef>
                <a:spcPts val="1600"/>
              </a:spcBef>
              <a:spcAft>
                <a:spcPts val="0"/>
              </a:spcAft>
              <a:buNone/>
            </a:pPr>
            <a:r>
              <a:rPr lang="en">
                <a:solidFill>
                  <a:srgbClr val="666666"/>
                </a:solidFill>
                <a:latin typeface="Source Code Pro"/>
                <a:ea typeface="Source Code Pro"/>
                <a:cs typeface="Source Code Pro"/>
                <a:sym typeface="Source Code Pro"/>
              </a:rPr>
              <a:t>Database(</a:t>
            </a:r>
            <a:r>
              <a:rPr b="1" lang="en">
                <a:solidFill>
                  <a:srgbClr val="666666"/>
                </a:solidFill>
                <a:latin typeface="Source Code Pro"/>
                <a:ea typeface="Source Code Pro"/>
                <a:cs typeface="Source Code Pro"/>
                <a:sym typeface="Source Code Pro"/>
              </a:rPr>
              <a:t>Tables</a:t>
            </a:r>
            <a:r>
              <a:rPr lang="en">
                <a:solidFill>
                  <a:srgbClr val="666666"/>
                </a:solidFill>
                <a:latin typeface="Source Code Pro"/>
                <a:ea typeface="Source Code Pro"/>
                <a:cs typeface="Source Code Pro"/>
                <a:sym typeface="Source Code Pro"/>
              </a:rPr>
              <a:t>) </a:t>
            </a:r>
            <a:endParaRPr>
              <a:solidFill>
                <a:srgbClr val="666666"/>
              </a:solidFill>
              <a:latin typeface="Source Code Pro"/>
              <a:ea typeface="Source Code Pro"/>
              <a:cs typeface="Source Code Pro"/>
              <a:sym typeface="Source Code Pro"/>
            </a:endParaRPr>
          </a:p>
          <a:p>
            <a:pPr indent="0" lvl="0" marL="0" rtl="0" algn="l">
              <a:lnSpc>
                <a:spcPct val="115000"/>
              </a:lnSpc>
              <a:spcBef>
                <a:spcPts val="1600"/>
              </a:spcBef>
              <a:spcAft>
                <a:spcPts val="1600"/>
              </a:spcAft>
              <a:buNone/>
            </a:pPr>
            <a:r>
              <a:t/>
            </a:r>
            <a:endParaRPr>
              <a:solidFill>
                <a:srgbClr val="666666"/>
              </a:solidFill>
              <a:latin typeface="Source Code Pro"/>
              <a:ea typeface="Source Code Pro"/>
              <a:cs typeface="Source Code Pro"/>
              <a:sym typeface="Source Code Pro"/>
            </a:endParaRPr>
          </a:p>
        </p:txBody>
      </p:sp>
      <p:sp>
        <p:nvSpPr>
          <p:cNvPr id="106" name="Google Shape;106;p16"/>
          <p:cNvSpPr txBox="1"/>
          <p:nvPr/>
        </p:nvSpPr>
        <p:spPr>
          <a:xfrm>
            <a:off x="185550" y="1400725"/>
            <a:ext cx="9206700" cy="68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666666"/>
                </a:solidFill>
                <a:latin typeface="Source Code Pro"/>
                <a:ea typeface="Source Code Pro"/>
                <a:cs typeface="Source Code Pro"/>
                <a:sym typeface="Source Code Pro"/>
              </a:rPr>
              <a:t>Using MVC pattern (Web development); our roles are as follow:</a:t>
            </a:r>
            <a:endParaRPr/>
          </a:p>
        </p:txBody>
      </p:sp>
      <p:sp>
        <p:nvSpPr>
          <p:cNvPr id="107" name="Google Shape;107;p16"/>
          <p:cNvSpPr txBox="1"/>
          <p:nvPr/>
        </p:nvSpPr>
        <p:spPr>
          <a:xfrm>
            <a:off x="4736475" y="2412875"/>
            <a:ext cx="3999900" cy="235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7C7CE0"/>
                </a:solidFill>
                <a:latin typeface="Source Code Pro"/>
                <a:ea typeface="Source Code Pro"/>
                <a:cs typeface="Source Code Pro"/>
                <a:sym typeface="Source Code Pro"/>
              </a:rPr>
              <a:t>Thalia</a:t>
            </a:r>
            <a:endParaRPr b="1" u="sng">
              <a:solidFill>
                <a:srgbClr val="7C7CE0"/>
              </a:solidFill>
              <a:latin typeface="Source Code Pro"/>
              <a:ea typeface="Source Code Pro"/>
              <a:cs typeface="Source Code Pro"/>
              <a:sym typeface="Source Code Pro"/>
            </a:endParaRPr>
          </a:p>
          <a:p>
            <a:pPr indent="0" lvl="0" marL="0" rtl="0" algn="ctr">
              <a:lnSpc>
                <a:spcPct val="115000"/>
              </a:lnSpc>
              <a:spcBef>
                <a:spcPts val="1600"/>
              </a:spcBef>
              <a:spcAft>
                <a:spcPts val="0"/>
              </a:spcAft>
              <a:buNone/>
            </a:pPr>
            <a:r>
              <a:rPr lang="en">
                <a:solidFill>
                  <a:srgbClr val="666666"/>
                </a:solidFill>
                <a:latin typeface="Source Code Pro"/>
                <a:ea typeface="Source Code Pro"/>
                <a:cs typeface="Source Code Pro"/>
                <a:sym typeface="Source Code Pro"/>
              </a:rPr>
              <a:t>Back</a:t>
            </a:r>
            <a:r>
              <a:rPr lang="en">
                <a:solidFill>
                  <a:srgbClr val="666666"/>
                </a:solidFill>
                <a:latin typeface="Source Code Pro"/>
                <a:ea typeface="Source Code Pro"/>
                <a:cs typeface="Source Code Pro"/>
                <a:sym typeface="Source Code Pro"/>
              </a:rPr>
              <a:t>end(</a:t>
            </a:r>
            <a:r>
              <a:rPr b="1" lang="en">
                <a:solidFill>
                  <a:srgbClr val="666666"/>
                </a:solidFill>
                <a:latin typeface="Source Code Pro"/>
                <a:ea typeface="Source Code Pro"/>
                <a:cs typeface="Source Code Pro"/>
                <a:sym typeface="Source Code Pro"/>
              </a:rPr>
              <a:t>Controller</a:t>
            </a:r>
            <a:r>
              <a:rPr lang="en">
                <a:solidFill>
                  <a:srgbClr val="666666"/>
                </a:solidFill>
                <a:latin typeface="Source Code Pro"/>
                <a:ea typeface="Source Code Pro"/>
                <a:cs typeface="Source Code Pro"/>
                <a:sym typeface="Source Code Pro"/>
              </a:rPr>
              <a:t>)</a:t>
            </a:r>
            <a:endParaRPr>
              <a:solidFill>
                <a:srgbClr val="666666"/>
              </a:solidFill>
              <a:latin typeface="Source Code Pro"/>
              <a:ea typeface="Source Code Pro"/>
              <a:cs typeface="Source Code Pro"/>
              <a:sym typeface="Source Code Pro"/>
            </a:endParaRPr>
          </a:p>
          <a:p>
            <a:pPr indent="0" lvl="0" marL="0" rtl="0" algn="ctr">
              <a:lnSpc>
                <a:spcPct val="115000"/>
              </a:lnSpc>
              <a:spcBef>
                <a:spcPts val="1600"/>
              </a:spcBef>
              <a:spcAft>
                <a:spcPts val="0"/>
              </a:spcAft>
              <a:buNone/>
            </a:pPr>
            <a:r>
              <a:rPr lang="en">
                <a:solidFill>
                  <a:srgbClr val="666666"/>
                </a:solidFill>
                <a:latin typeface="Source Code Pro"/>
                <a:ea typeface="Source Code Pro"/>
                <a:cs typeface="Source Code Pro"/>
                <a:sym typeface="Source Code Pro"/>
              </a:rPr>
              <a:t>Database(</a:t>
            </a:r>
            <a:r>
              <a:rPr b="1" lang="en">
                <a:solidFill>
                  <a:srgbClr val="666666"/>
                </a:solidFill>
                <a:latin typeface="Source Code Pro"/>
                <a:ea typeface="Source Code Pro"/>
                <a:cs typeface="Source Code Pro"/>
                <a:sym typeface="Source Code Pro"/>
              </a:rPr>
              <a:t>Tables &amp; Model</a:t>
            </a:r>
            <a:r>
              <a:rPr lang="en">
                <a:solidFill>
                  <a:srgbClr val="666666"/>
                </a:solidFill>
                <a:latin typeface="Source Code Pro"/>
                <a:ea typeface="Source Code Pro"/>
                <a:cs typeface="Source Code Pro"/>
                <a:sym typeface="Source Code Pro"/>
              </a:rPr>
              <a:t>) </a:t>
            </a:r>
            <a:endParaRPr>
              <a:solidFill>
                <a:srgbClr val="666666"/>
              </a:solidFill>
              <a:latin typeface="Source Code Pro"/>
              <a:ea typeface="Source Code Pro"/>
              <a:cs typeface="Source Code Pro"/>
              <a:sym typeface="Source Code Pro"/>
            </a:endParaRPr>
          </a:p>
          <a:p>
            <a:pPr indent="0" lvl="0" marL="0" rtl="0" algn="l">
              <a:lnSpc>
                <a:spcPct val="115000"/>
              </a:lnSpc>
              <a:spcBef>
                <a:spcPts val="1600"/>
              </a:spcBef>
              <a:spcAft>
                <a:spcPts val="1600"/>
              </a:spcAft>
              <a:buNone/>
            </a:pPr>
            <a:r>
              <a:t/>
            </a:r>
            <a:endParaRPr>
              <a:solidFill>
                <a:srgbClr val="666666"/>
              </a:solidFill>
              <a:latin typeface="Source Code Pro"/>
              <a:ea typeface="Source Code Pro"/>
              <a:cs typeface="Source Code Pro"/>
              <a:sym typeface="Source Code Pro"/>
            </a:endParaRPr>
          </a:p>
        </p:txBody>
      </p:sp>
      <p:sp>
        <p:nvSpPr>
          <p:cNvPr id="108" name="Google Shape;108;p16"/>
          <p:cNvSpPr txBox="1"/>
          <p:nvPr>
            <p:ph type="title"/>
          </p:nvPr>
        </p:nvSpPr>
        <p:spPr>
          <a:xfrm>
            <a:off x="729450" y="545800"/>
            <a:ext cx="76887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212121"/>
                </a:solidFill>
                <a:latin typeface="Amatic SC"/>
                <a:ea typeface="Amatic SC"/>
                <a:cs typeface="Amatic SC"/>
                <a:sym typeface="Amatic SC"/>
              </a:rPr>
              <a:t>Roles</a:t>
            </a:r>
            <a:r>
              <a:rPr lang="en" sz="4200">
                <a:solidFill>
                  <a:srgbClr val="212121"/>
                </a:solidFill>
                <a:latin typeface="Amatic SC"/>
                <a:ea typeface="Amatic SC"/>
                <a:cs typeface="Amatic SC"/>
                <a:sym typeface="Amatic SC"/>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database tables</a:t>
            </a:r>
            <a:endParaRPr/>
          </a:p>
        </p:txBody>
      </p:sp>
      <p:pic>
        <p:nvPicPr>
          <p:cNvPr id="114" name="Google Shape;114;p17"/>
          <p:cNvPicPr preferRelativeResize="0"/>
          <p:nvPr/>
        </p:nvPicPr>
        <p:blipFill>
          <a:blip r:embed="rId3">
            <a:alphaModFix/>
          </a:blip>
          <a:stretch>
            <a:fillRect/>
          </a:stretch>
        </p:blipFill>
        <p:spPr>
          <a:xfrm>
            <a:off x="0" y="993554"/>
            <a:ext cx="9144001" cy="27851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666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Database Tables Planning</a:t>
            </a:r>
            <a:endParaRPr/>
          </a:p>
        </p:txBody>
      </p:sp>
      <p:sp>
        <p:nvSpPr>
          <p:cNvPr id="120" name="Google Shape;120;p18"/>
          <p:cNvSpPr txBox="1"/>
          <p:nvPr/>
        </p:nvSpPr>
        <p:spPr>
          <a:xfrm>
            <a:off x="6558900" y="1331300"/>
            <a:ext cx="25851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picture shows us planning the Database tables in github.</a:t>
            </a:r>
            <a:endParaRPr/>
          </a:p>
        </p:txBody>
      </p:sp>
      <p:pic>
        <p:nvPicPr>
          <p:cNvPr id="121" name="Google Shape;121;p18"/>
          <p:cNvPicPr preferRelativeResize="0"/>
          <p:nvPr/>
        </p:nvPicPr>
        <p:blipFill>
          <a:blip r:embed="rId3">
            <a:alphaModFix/>
          </a:blip>
          <a:stretch>
            <a:fillRect/>
          </a:stretch>
        </p:blipFill>
        <p:spPr>
          <a:xfrm>
            <a:off x="77900" y="1093175"/>
            <a:ext cx="1504950" cy="238125"/>
          </a:xfrm>
          <a:prstGeom prst="rect">
            <a:avLst/>
          </a:prstGeom>
          <a:noFill/>
          <a:ln>
            <a:noFill/>
          </a:ln>
        </p:spPr>
      </p:pic>
      <p:pic>
        <p:nvPicPr>
          <p:cNvPr id="122" name="Google Shape;122;p18"/>
          <p:cNvPicPr preferRelativeResize="0"/>
          <p:nvPr/>
        </p:nvPicPr>
        <p:blipFill>
          <a:blip r:embed="rId4">
            <a:alphaModFix/>
          </a:blip>
          <a:stretch>
            <a:fillRect/>
          </a:stretch>
        </p:blipFill>
        <p:spPr>
          <a:xfrm>
            <a:off x="77900" y="535200"/>
            <a:ext cx="6252684" cy="2910426"/>
          </a:xfrm>
          <a:prstGeom prst="rect">
            <a:avLst/>
          </a:prstGeom>
          <a:noFill/>
          <a:ln>
            <a:noFill/>
          </a:ln>
        </p:spPr>
      </p:pic>
      <p:pic>
        <p:nvPicPr>
          <p:cNvPr id="123" name="Google Shape;123;p18"/>
          <p:cNvPicPr preferRelativeResize="0"/>
          <p:nvPr/>
        </p:nvPicPr>
        <p:blipFill>
          <a:blip r:embed="rId5">
            <a:alphaModFix/>
          </a:blip>
          <a:stretch>
            <a:fillRect/>
          </a:stretch>
        </p:blipFill>
        <p:spPr>
          <a:xfrm>
            <a:off x="1765425" y="3564849"/>
            <a:ext cx="7378564" cy="1488463"/>
          </a:xfrm>
          <a:prstGeom prst="rect">
            <a:avLst/>
          </a:prstGeom>
          <a:noFill/>
          <a:ln>
            <a:noFill/>
          </a:ln>
        </p:spPr>
      </p:pic>
      <p:sp>
        <p:nvSpPr>
          <p:cNvPr id="124" name="Google Shape;124;p18"/>
          <p:cNvSpPr txBox="1"/>
          <p:nvPr/>
        </p:nvSpPr>
        <p:spPr>
          <a:xfrm>
            <a:off x="6217275" y="2173025"/>
            <a:ext cx="2926800" cy="12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Link to Database Tables Planning: </a:t>
            </a:r>
            <a:r>
              <a:rPr lang="en" sz="1000" u="sng">
                <a:solidFill>
                  <a:schemeClr val="hlink"/>
                </a:solidFill>
                <a:hlinkClick r:id="rId6"/>
              </a:rPr>
              <a:t>https://github.com/tguadalupe/UVI-Dining/issues/5</a:t>
            </a:r>
            <a:r>
              <a:rPr lang="en" sz="1000"/>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Database </a:t>
            </a:r>
            <a:r>
              <a:rPr lang="en"/>
              <a:t>tables</a:t>
            </a:r>
            <a:endParaRPr/>
          </a:p>
        </p:txBody>
      </p:sp>
      <p:pic>
        <p:nvPicPr>
          <p:cNvPr id="130" name="Google Shape;130;p19"/>
          <p:cNvPicPr preferRelativeResize="0"/>
          <p:nvPr/>
        </p:nvPicPr>
        <p:blipFill>
          <a:blip r:embed="rId3">
            <a:alphaModFix/>
          </a:blip>
          <a:stretch>
            <a:fillRect/>
          </a:stretch>
        </p:blipFill>
        <p:spPr>
          <a:xfrm>
            <a:off x="152400" y="1094350"/>
            <a:ext cx="8839201" cy="1850502"/>
          </a:xfrm>
          <a:prstGeom prst="rect">
            <a:avLst/>
          </a:prstGeom>
          <a:noFill/>
          <a:ln>
            <a:noFill/>
          </a:ln>
          <a:effectLst>
            <a:outerShdw blurRad="57150" rotWithShape="0" algn="bl" dir="5400000" dist="19050">
              <a:srgbClr val="000000">
                <a:alpha val="50000"/>
              </a:srgbClr>
            </a:outerShdw>
          </a:effectLst>
        </p:spPr>
      </p:pic>
      <p:sp>
        <p:nvSpPr>
          <p:cNvPr id="131" name="Google Shape;131;p19"/>
          <p:cNvSpPr txBox="1"/>
          <p:nvPr/>
        </p:nvSpPr>
        <p:spPr>
          <a:xfrm>
            <a:off x="3141975" y="3504000"/>
            <a:ext cx="3009000" cy="10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our final database tables.</a:t>
            </a:r>
            <a:endParaRPr/>
          </a:p>
        </p:txBody>
      </p:sp>
      <p:sp>
        <p:nvSpPr>
          <p:cNvPr id="132" name="Google Shape;132;p19"/>
          <p:cNvSpPr txBox="1"/>
          <p:nvPr/>
        </p:nvSpPr>
        <p:spPr>
          <a:xfrm>
            <a:off x="1600200" y="2716300"/>
            <a:ext cx="6263100" cy="7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Link to Database Tables Planning: </a:t>
            </a:r>
            <a:r>
              <a:rPr lang="en" sz="1000" u="sng">
                <a:solidFill>
                  <a:schemeClr val="accent5"/>
                </a:solidFill>
                <a:hlinkClick r:id="rId4"/>
              </a:rPr>
              <a:t>https://github.com/tguadalupe/UVI-Dining/issues/5</a:t>
            </a:r>
            <a:r>
              <a:rPr lang="en" sz="1000"/>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MySql Script</a:t>
            </a:r>
            <a:endParaRPr/>
          </a:p>
        </p:txBody>
      </p:sp>
      <p:sp>
        <p:nvSpPr>
          <p:cNvPr id="138" name="Google Shape;138;p20"/>
          <p:cNvSpPr txBox="1"/>
          <p:nvPr/>
        </p:nvSpPr>
        <p:spPr>
          <a:xfrm>
            <a:off x="4480875" y="3533625"/>
            <a:ext cx="4324200" cy="11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Mysql Script:</a:t>
            </a:r>
            <a:endParaRPr/>
          </a:p>
          <a:p>
            <a:pPr indent="-317500" lvl="0" marL="457200" rtl="0" algn="l">
              <a:spcBef>
                <a:spcPts val="0"/>
              </a:spcBef>
              <a:spcAft>
                <a:spcPts val="0"/>
              </a:spcAft>
              <a:buSzPts val="1400"/>
              <a:buChar char="●"/>
            </a:pPr>
            <a:r>
              <a:rPr lang="en"/>
              <a:t>The script contain the creation of the 6 tables: Campus, Admins, Foods, Menu, Dish, PlanMeal.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9" name="Google Shape;139;p20"/>
          <p:cNvPicPr preferRelativeResize="0"/>
          <p:nvPr/>
        </p:nvPicPr>
        <p:blipFill>
          <a:blip r:embed="rId3">
            <a:alphaModFix/>
          </a:blip>
          <a:stretch>
            <a:fillRect/>
          </a:stretch>
        </p:blipFill>
        <p:spPr>
          <a:xfrm>
            <a:off x="149275" y="683575"/>
            <a:ext cx="3254388" cy="4303499"/>
          </a:xfrm>
          <a:prstGeom prst="rect">
            <a:avLst/>
          </a:prstGeom>
          <a:noFill/>
          <a:ln>
            <a:noFill/>
          </a:ln>
          <a:effectLst>
            <a:outerShdw blurRad="57150" rotWithShape="0" algn="bl" dir="5400000" dist="19050">
              <a:srgbClr val="000000">
                <a:alpha val="50000"/>
              </a:srgbClr>
            </a:outerShdw>
          </a:effectLst>
        </p:spPr>
      </p:pic>
      <p:pic>
        <p:nvPicPr>
          <p:cNvPr id="140" name="Google Shape;140;p20"/>
          <p:cNvPicPr preferRelativeResize="0"/>
          <p:nvPr/>
        </p:nvPicPr>
        <p:blipFill>
          <a:blip r:embed="rId4">
            <a:alphaModFix/>
          </a:blip>
          <a:stretch>
            <a:fillRect/>
          </a:stretch>
        </p:blipFill>
        <p:spPr>
          <a:xfrm>
            <a:off x="4553288" y="746650"/>
            <a:ext cx="3033213" cy="2617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Thalia - Admins table</a:t>
            </a:r>
            <a:endParaRPr/>
          </a:p>
        </p:txBody>
      </p:sp>
      <p:pic>
        <p:nvPicPr>
          <p:cNvPr id="146" name="Google Shape;146;p21"/>
          <p:cNvPicPr preferRelativeResize="0"/>
          <p:nvPr/>
        </p:nvPicPr>
        <p:blipFill>
          <a:blip r:embed="rId3">
            <a:alphaModFix/>
          </a:blip>
          <a:stretch>
            <a:fillRect/>
          </a:stretch>
        </p:blipFill>
        <p:spPr>
          <a:xfrm>
            <a:off x="152400" y="1187225"/>
            <a:ext cx="8839201" cy="426971"/>
          </a:xfrm>
          <a:prstGeom prst="rect">
            <a:avLst/>
          </a:prstGeom>
          <a:noFill/>
          <a:ln>
            <a:noFill/>
          </a:ln>
          <a:effectLst>
            <a:outerShdw blurRad="57150" rotWithShape="0" algn="bl" dir="5400000" dist="19050">
              <a:srgbClr val="000000">
                <a:alpha val="50000"/>
              </a:srgbClr>
            </a:outerShdw>
          </a:effectLst>
        </p:spPr>
      </p:pic>
      <p:pic>
        <p:nvPicPr>
          <p:cNvPr id="147" name="Google Shape;147;p21"/>
          <p:cNvPicPr preferRelativeResize="0"/>
          <p:nvPr/>
        </p:nvPicPr>
        <p:blipFill>
          <a:blip r:embed="rId4">
            <a:alphaModFix/>
          </a:blip>
          <a:stretch>
            <a:fillRect/>
          </a:stretch>
        </p:blipFill>
        <p:spPr>
          <a:xfrm>
            <a:off x="2133600" y="2210196"/>
            <a:ext cx="4657725" cy="1114425"/>
          </a:xfrm>
          <a:prstGeom prst="rect">
            <a:avLst/>
          </a:prstGeom>
          <a:noFill/>
          <a:ln>
            <a:noFill/>
          </a:ln>
          <a:effectLst>
            <a:outerShdw blurRad="57150" rotWithShape="0" algn="bl" dir="5400000" dist="19050">
              <a:srgbClr val="000000">
                <a:alpha val="50000"/>
              </a:srgbClr>
            </a:outerShdw>
          </a:effectLst>
        </p:spPr>
      </p:pic>
      <p:sp>
        <p:nvSpPr>
          <p:cNvPr id="148" name="Google Shape;148;p21"/>
          <p:cNvSpPr txBox="1"/>
          <p:nvPr/>
        </p:nvSpPr>
        <p:spPr>
          <a:xfrm>
            <a:off x="341150" y="3831375"/>
            <a:ext cx="8496000" cy="93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Here is the Admins tables where I populate the table with a inset command. </a:t>
            </a:r>
            <a:endParaRPr/>
          </a:p>
          <a:p>
            <a:pPr indent="-317500" lvl="0" marL="457200" rtl="0" algn="l">
              <a:spcBef>
                <a:spcPts val="0"/>
              </a:spcBef>
              <a:spcAft>
                <a:spcPts val="0"/>
              </a:spcAft>
              <a:buSzPts val="1400"/>
              <a:buChar char="●"/>
            </a:pPr>
            <a:r>
              <a:rPr lang="en"/>
              <a:t>This will be use will be use to insert staff/display staff when they login.</a:t>
            </a:r>
            <a:endParaRPr/>
          </a:p>
        </p:txBody>
      </p:sp>
      <p:sp>
        <p:nvSpPr>
          <p:cNvPr id="149" name="Google Shape;149;p21"/>
          <p:cNvSpPr txBox="1"/>
          <p:nvPr/>
        </p:nvSpPr>
        <p:spPr>
          <a:xfrm>
            <a:off x="1974725" y="1594225"/>
            <a:ext cx="49335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Figure 1 Populating admin tables</a:t>
            </a:r>
            <a:endParaRPr sz="1000"/>
          </a:p>
        </p:txBody>
      </p:sp>
      <p:sp>
        <p:nvSpPr>
          <p:cNvPr id="150" name="Google Shape;150;p21"/>
          <p:cNvSpPr txBox="1"/>
          <p:nvPr/>
        </p:nvSpPr>
        <p:spPr>
          <a:xfrm>
            <a:off x="1974725" y="3270625"/>
            <a:ext cx="49335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Figure 2 What’s inside the Admins tables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